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98" r:id="rId5"/>
    <p:sldId id="839" r:id="rId6"/>
    <p:sldId id="367" r:id="rId7"/>
    <p:sldId id="840" r:id="rId8"/>
    <p:sldId id="827" r:id="rId9"/>
    <p:sldId id="828" r:id="rId10"/>
    <p:sldId id="829" r:id="rId11"/>
    <p:sldId id="830" r:id="rId12"/>
    <p:sldId id="832" r:id="rId13"/>
    <p:sldId id="834" r:id="rId14"/>
    <p:sldId id="837" r:id="rId15"/>
    <p:sldId id="838" r:id="rId16"/>
    <p:sldId id="845" r:id="rId17"/>
    <p:sldId id="368" r:id="rId18"/>
    <p:sldId id="836" r:id="rId19"/>
    <p:sldId id="369" r:id="rId20"/>
    <p:sldId id="370" r:id="rId21"/>
    <p:sldId id="371" r:id="rId22"/>
    <p:sldId id="825" r:id="rId23"/>
    <p:sldId id="844" r:id="rId24"/>
    <p:sldId id="841" r:id="rId25"/>
    <p:sldId id="847" r:id="rId26"/>
    <p:sldId id="833" r:id="rId27"/>
    <p:sldId id="842" r:id="rId28"/>
    <p:sldId id="843" r:id="rId29"/>
    <p:sldId id="84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C1E5F5"/>
    <a:srgbClr val="196B24"/>
    <a:srgbClr val="C2F1C8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56901" autoAdjust="0"/>
  </p:normalViewPr>
  <p:slideViewPr>
    <p:cSldViewPr snapToGrid="0">
      <p:cViewPr>
        <p:scale>
          <a:sx n="66" d="100"/>
          <a:sy n="66" d="100"/>
        </p:scale>
        <p:origin x="1512" y="6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an\Deep%20learning\project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Performance</a:t>
            </a:r>
            <a:r>
              <a:rPr lang="en-CA" baseline="0"/>
              <a:t> Analysis</a:t>
            </a:r>
            <a:endParaRPr lang="en-C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A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C11-4912-85BE-08CBB47D07F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C11-4912-85BE-08CBB47D07F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C11-4912-85BE-08CBB47D07F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C11-4912-85BE-08CBB47D07F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FC11-4912-85BE-08CBB47D07F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FC11-4912-85BE-08CBB47D07F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FC11-4912-85BE-08CBB47D07F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FC11-4912-85BE-08CBB47D07F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FC11-4912-85BE-08CBB47D07F3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FC11-4912-85BE-08CBB47D07F3}"/>
              </c:ext>
            </c:extLst>
          </c:dPt>
          <c:cat>
            <c:strRef>
              <c:f>Sheet1!$A$3:$A$12</c:f>
              <c:strCache>
                <c:ptCount val="10"/>
                <c:pt idx="0">
                  <c:v>Detecting pose</c:v>
                </c:pt>
                <c:pt idx="1">
                  <c:v>Generate features</c:v>
                </c:pt>
                <c:pt idx="2">
                  <c:v>Predict numbers</c:v>
                </c:pt>
                <c:pt idx="3">
                  <c:v>Classifying Legibility</c:v>
                </c:pt>
                <c:pt idx="4">
                  <c:v>Generate crops</c:v>
                </c:pt>
                <c:pt idx="5">
                  <c:v>soccer_ball_filter</c:v>
                </c:pt>
                <c:pt idx="6">
                  <c:v>Generating json for pose</c:v>
                </c:pt>
                <c:pt idx="7">
                  <c:v>Identify and remove outliers</c:v>
                </c:pt>
                <c:pt idx="8">
                  <c:v>combine tracklet results</c:v>
                </c:pt>
                <c:pt idx="9">
                  <c:v>evaluate accuracy</c:v>
                </c:pt>
              </c:strCache>
            </c:strRef>
          </c:cat>
          <c:val>
            <c:numRef>
              <c:f>Sheet1!$H$3:$H$12</c:f>
              <c:numCache>
                <c:formatCode>General</c:formatCode>
                <c:ptCount val="10"/>
                <c:pt idx="0">
                  <c:v>40.110149764006465</c:v>
                </c:pt>
                <c:pt idx="1">
                  <c:v>36.232738050092472</c:v>
                </c:pt>
                <c:pt idx="2">
                  <c:v>13.810726766742706</c:v>
                </c:pt>
                <c:pt idx="3">
                  <c:v>8.4467599750296074</c:v>
                </c:pt>
                <c:pt idx="4">
                  <c:v>0.67560077711591981</c:v>
                </c:pt>
                <c:pt idx="5">
                  <c:v>0.38123370069368678</c:v>
                </c:pt>
                <c:pt idx="6">
                  <c:v>0.27782944289189804</c:v>
                </c:pt>
                <c:pt idx="7">
                  <c:v>4.2425745173655063E-2</c:v>
                </c:pt>
                <c:pt idx="8">
                  <c:v>2.0640828923647776E-2</c:v>
                </c:pt>
                <c:pt idx="9">
                  <c:v>8.465429426556129E-4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FC11-4912-85BE-08CBB47D0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95AACD-DA18-F63B-AA25-4B5057FF01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32B72-E4C5-6F16-AE4E-A17CCB6331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A4D95-4302-424E-AD31-BCE860EA754A}" type="datetimeFigureOut">
              <a:rPr lang="en-CA" smtClean="0"/>
              <a:t>2025-04-03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2278-4CB5-8614-33D0-7F6BF5DE7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0EDE2-D910-8CC3-2DE3-31EC32EA7D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C3C8A-A3A6-4DF7-AEF8-ADE5A67E9B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431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0E330-8502-40B0-BAEE-0D70C849C0F1}" type="datetimeFigureOut">
              <a:rPr lang="en-CA" smtClean="0"/>
              <a:t>2025-04-03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9D921-57F1-48F0-8836-6572CC93229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6334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Karel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106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6334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Tanmaya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6913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5611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4683E-6264-E156-3C99-E55BE9F4E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5C194A-0C58-DB01-225B-6588F868F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11AFA-812E-A200-84E6-8D513D32C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3249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Hamza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8687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4956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Due to lack of time, we could not test the following variations of the model, but we keep it as proposed future works</a:t>
            </a:r>
          </a:p>
          <a:p>
            <a:r>
              <a:rPr lang="en-US" sz="1200" dirty="0"/>
              <a:t>1. Fine tune the STR and SR end to end</a:t>
            </a:r>
          </a:p>
          <a:p>
            <a:r>
              <a:rPr lang="en-US" sz="1200" dirty="0"/>
              <a:t>2. Remove pose detection</a:t>
            </a:r>
          </a:p>
          <a:p>
            <a:r>
              <a:rPr lang="en-US" sz="1200" dirty="0"/>
              <a:t>3. Nvmath instead of </a:t>
            </a:r>
            <a:r>
              <a:rPr lang="en-US" sz="1200" dirty="0" err="1"/>
              <a:t>numpy</a:t>
            </a:r>
            <a:r>
              <a:rPr lang="en-US" sz="1200" dirty="0"/>
              <a:t> – works on both GPU/CPU unlike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en-US" sz="1200" dirty="0"/>
              <a:t>NVIDIA might shift it to HW too</a:t>
            </a:r>
          </a:p>
          <a:p>
            <a:r>
              <a:rPr lang="en-US" sz="1200" dirty="0"/>
              <a:t>We can read do all processing at one go instead of multiple reads</a:t>
            </a:r>
          </a:p>
          <a:p>
            <a:r>
              <a:rPr lang="en-US" sz="1200" dirty="0"/>
              <a:t>Avoid transferring b/w GPU &amp; CPU</a:t>
            </a:r>
          </a:p>
          <a:p>
            <a:r>
              <a:rPr lang="en-US" sz="1200" dirty="0"/>
              <a:t>Lanczos provides a smoother interpolation compared to bicubic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662386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</a:t>
            </a:r>
          </a:p>
          <a:p>
            <a:r>
              <a:rPr lang="en-US" dirty="0"/>
              <a:t>To reduce the parameter space further, we observe that the learned magnitude for each transformation follows a similar schedule during training and postulate that a single global distortion M may suffice for parameterizing all transformations. </a:t>
            </a:r>
          </a:p>
          <a:p>
            <a:endParaRPr lang="en-US" dirty="0"/>
          </a:p>
          <a:p>
            <a:r>
              <a:rPr lang="en-US" dirty="0"/>
              <a:t>Right:</a:t>
            </a:r>
          </a:p>
          <a:p>
            <a:r>
              <a:rPr lang="en-US" dirty="0"/>
              <a:t>When ran using a population-based algorithm, operation magnitudes increase rapidly in the initial phase of training, eventually reaching a steady state around epoch 130.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8710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Interpolate by convolving with a cardinal sinusoidal function: provides a smoother result compared to bicubic</a:t>
            </a:r>
          </a:p>
          <a:p>
            <a:r>
              <a:rPr lang="en-US" dirty="0"/>
              <a:t>Similar to how a linear interpolation is a convolution with a triangle function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90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just showing our pipeline, we’ll simply go through our process of till we get to our final version</a:t>
            </a:r>
          </a:p>
          <a:p>
            <a:r>
              <a:rPr lang="en-US" dirty="0"/>
              <a:t>We wanted to focus on </a:t>
            </a:r>
            <a:r>
              <a:rPr lang="en-US" b="1" u="sng" dirty="0"/>
              <a:t>improving efficiency </a:t>
            </a:r>
            <a:r>
              <a:rPr lang="en-US" dirty="0"/>
              <a:t>while still not penalizing accuracy that much.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thing is that the model seemed to fail to generalize: validation accuracy (95-99%), test accuracy (~87%), challenge (79%)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287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Ghaith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denotes the transformation that first zooms the image by a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(using bicubic interpolation) and then crops it centrally back to the original dimensions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Ghaith</a:t>
                </a:r>
              </a:p>
              <a:p>
                <a:endParaRPr lang="en-US" dirty="0"/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〖𝑇_𝑠〗_𝑖</a:t>
                </a:r>
                <a:r>
                  <a:rPr lang="en-US" dirty="0"/>
                  <a:t> denotes the transformation that first zooms the image by a factor </a:t>
                </a:r>
                <a:r>
                  <a:rPr lang="en-US" i="0" dirty="0">
                    <a:latin typeface="Cambria Math" panose="02040503050406030204" pitchFamily="18" charset="0"/>
                  </a:rPr>
                  <a:t>𝑠</a:t>
                </a:r>
                <a:r>
                  <a:rPr lang="en-US" b="0" i="0" dirty="0">
                    <a:latin typeface="Cambria Math" panose="02040503050406030204" pitchFamily="18" charset="0"/>
                  </a:rPr>
                  <a:t>_𝑖</a:t>
                </a:r>
                <a:r>
                  <a:rPr lang="en-US" dirty="0"/>
                  <a:t> (using bicubic interpolation) and then crops it centrally back to the original dimensions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632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 noise manifests in low-lighting conditions. </a:t>
            </a:r>
          </a:p>
          <a:p>
            <a:r>
              <a:rPr lang="en-US" dirty="0"/>
              <a:t>Shot noise or Poisson noise is electronic noise due to the discrete nature of light itself.</a:t>
            </a:r>
          </a:p>
          <a:p>
            <a:r>
              <a:rPr lang="en-US" dirty="0"/>
              <a:t>Impulse noise is a color version of salt-and-pepper noise which can be caused by bit errors. </a:t>
            </a:r>
          </a:p>
          <a:p>
            <a:r>
              <a:rPr lang="en-US" dirty="0"/>
              <a:t>Speckle noise adds fluctuations that scale with the brightness of the image. In dark regions, the noise is less noticeable, while in bright regions, the noise becomes more prominent.</a:t>
            </a:r>
          </a:p>
        </p:txBody>
      </p:sp>
    </p:spTree>
    <p:extLst>
      <p:ext uri="{BB962C8B-B14F-4D97-AF65-F5344CB8AC3E}">
        <p14:creationId xmlns:p14="http://schemas.microsoft.com/office/powerpoint/2010/main" val="1818753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Aimed to enhance </a:t>
            </a:r>
            <a:r>
              <a:rPr lang="en-US" b="1" dirty="0"/>
              <a:t>digit clarity</a:t>
            </a:r>
            <a:r>
              <a:rPr lang="en-US" dirty="0"/>
              <a:t> in </a:t>
            </a:r>
            <a:r>
              <a:rPr lang="en-US" b="1" dirty="0"/>
              <a:t>low-res or blurry</a:t>
            </a:r>
            <a:r>
              <a:rPr lang="en-US" dirty="0"/>
              <a:t> jersey number crops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SR helps by: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Recovering fine-grained text details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Correcting slight misalignments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Improving readability for OCR models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320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map intensities decrease sharply at the end of SR networks, indicating potential information loss while DRCT does not suffer from that case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Models like Text Gestalt are typically trained on certain types of data with specific patterns, textures, resolutions, or noise levels.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the dataset used in the current pipeline has different features—like unique text styles, noise types, image artifacts, or distortions—then Text Gestalt might </a:t>
            </a:r>
            <a:r>
              <a:rPr lang="en-US" b="1" dirty="0"/>
              <a:t>struggle </a:t>
            </a:r>
            <a:r>
              <a:rPr lang="en-US" dirty="0"/>
              <a:t>to process and enhance the images effectively.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765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D9212-39DA-89F2-E479-9610F82D0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7C5F0-569D-D8C7-B430-8E89C9BDF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A24FA-39C8-0F17-EFD7-1B4D1236D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8460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EC266-8AF7-732B-5834-092BA340F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F3025-069E-3F61-1958-CD8DB6FB0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FCFD1-AB56-4DC9-C2E4-31E73B995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554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9AC8E-EC6E-0643-AE21-EDDFDEE7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05B4F4-101A-520C-4A49-388DF7512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C28F8-7686-F40F-D3D9-184217553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577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05EA-9C3D-56B9-DE7F-902E4177F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C898D-3546-48E9-58D6-B900202D5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98AC0-75BA-F610-6883-ECDED32A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33A46-3606-AD14-D23F-64FCCB3C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3C263-B274-28AC-71B5-2039018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732E-C1AC-E16D-016D-DC319521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F0A04-50A2-A409-BA75-BFBB3D71E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3BA6B-2225-6E77-500F-C208423A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718C2-CC3A-B937-C347-8415A191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24CA8-885E-0DD4-9CC1-5BE21399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97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E36AF-6A5D-1758-45C8-E76233E9C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8C968-7F2B-C4B3-98F3-7D6BC7FBF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96D5C-92BA-72C2-B11D-8D4387EE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28430-3563-11D0-FEA9-60BE7660F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8297B-7F2F-8B22-8370-2218E826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41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1" y="0"/>
            <a:ext cx="120014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10991851" y="1509185"/>
            <a:ext cx="1200149" cy="1509183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685" y="1919817"/>
            <a:ext cx="484716" cy="65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11451167" y="6309785"/>
            <a:ext cx="406400" cy="256116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12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85272" y="1509184"/>
            <a:ext cx="10215251" cy="489614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/>
            </a:lvl1pPr>
            <a:lvl2pPr marL="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/>
            </a:lvl2pPr>
            <a:lvl3pPr marL="719982" indent="-239994">
              <a:lnSpc>
                <a:spcPct val="130000"/>
              </a:lnSpc>
              <a:spcBef>
                <a:spcPts val="0"/>
              </a:spcBef>
              <a:defRPr sz="2000"/>
            </a:lvl3pPr>
            <a:lvl4pPr marL="119997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/>
            </a:lvl4pPr>
            <a:lvl5pPr marL="1679958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2" y="548681"/>
            <a:ext cx="10215251" cy="83110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800"/>
              </a:lnSpc>
              <a:def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68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-143933" y="1131888"/>
            <a:ext cx="8163984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10991851" y="1131889"/>
            <a:ext cx="1200149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8" name="Picture 9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1" y="1439863"/>
            <a:ext cx="484716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87681" y="3003798"/>
            <a:ext cx="7240271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00" b="0" i="0" kern="0" spc="30" baseline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87681" y="3507854"/>
            <a:ext cx="7240271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900" b="0" i="0" kern="0" cap="none" spc="0" normalizeH="0" baseline="0">
                <a:solidFill>
                  <a:srgbClr val="0C2344"/>
                </a:solidFill>
                <a:latin typeface="Arial Black" panose="020B0A04020102020204"/>
                <a:cs typeface="Arial Black" panose="020B0A04020102020204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6250" y="1332646"/>
            <a:ext cx="7251700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500" b="1" i="0" kern="0" cap="none" spc="0" baseline="0" smtClean="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637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5BBD-1228-E04C-31C3-BD2C25FC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203C-6323-3CA8-0847-FFD521CA0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42EFB-2E3C-81FD-919C-B59C910F1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4DCFB-6474-FDBD-511D-9D8877F5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4A2C7-6B45-229A-83B6-D62A03D3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53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0AF2-E580-A337-A6EA-E654F0F4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974DC-B570-9A4D-71F7-161FFDCA6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ED831-A88A-2D03-E935-17F57456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7BEDA-F56A-7568-1A5A-A6A89E98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FD442-DEE4-C7F7-31A1-63C45C96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7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08F9-1937-1F07-AADA-1D2BABA4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8525E-63BE-01D9-03EE-03B4BD6D5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3E55D-7636-EA85-9C62-3DBCBB26A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A3764-F0EB-F08D-392F-9704B546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8383E-0580-1350-E19D-2B06EF5D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E16EB-58E1-0B8A-FAEA-C7A4908D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942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0DAD-F9D1-87B5-1C3E-D43DCC08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9C5AB-A026-F8BA-DF6A-8740876CD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1AD96-1032-36C7-CC6A-A9F16A6B3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E0B2C-51C3-AE6B-BF29-1790F0259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700A0-5315-E5F3-49BA-79F84E36B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AFF93-3022-AE4E-A8D4-596EFAD0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A8401-1DB6-DF7D-ADF6-1A8421E1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B5270-6DE6-E35A-A8A1-58FA3EAC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78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A516-C886-EFED-6C8E-52B6A6B8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6F65A-62ED-7815-47ED-D941B245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C652B-CDE8-87B8-E2F8-0A9777196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C069D-A861-5CEF-F95F-E70DFF43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40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68BC2-E9CD-579B-9944-12665ADF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A20D-7917-CCCC-8C00-9E490ACF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C0486-5E6F-334D-2611-1266211D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15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7F16-F698-6A78-9BA7-392A3C63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29E4-3EA9-3AE0-5434-C68B75BD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C59E7-0CF0-F3B5-14FF-F8F3C5FBD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2753B-55DF-478A-38CF-A71C0082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BC33C-C33F-8FAB-5E83-A50E0CC9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07F54-7AEA-ACDB-7EAF-A62152A6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43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92D4-6FCC-E46E-E5D6-1BD79488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4BD0E-992A-C6AE-DA6B-2A1DB5789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AFF4E3-EAE6-31A3-9FAD-4DB417494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A5805-E201-4622-DE4C-7D37280B5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27F8A-9430-D7D8-351C-9FEC7738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A3407-5DD7-2EDD-8A90-E3766029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98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10192-A61D-6755-99C8-25CB1BB4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8912B-BBF8-64C2-3C47-32075DE98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8929-2C3C-C163-546E-012957829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FBFAC-B24F-F266-948A-1593C4B15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B98CE-7DB5-B226-4595-7482BAB0B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37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11" Type="http://schemas.openxmlformats.org/officeDocument/2006/relationships/image" Target="../media/image38.jpg"/><Relationship Id="rId5" Type="http://schemas.openxmlformats.org/officeDocument/2006/relationships/image" Target="../media/image32.jpg"/><Relationship Id="rId15" Type="http://schemas.openxmlformats.org/officeDocument/2006/relationships/image" Target="../media/image29.pn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Relationship Id="rId1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42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nvidia.com/nvmath-python" TargetMode="Externa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2.jpg"/><Relationship Id="rId5" Type="http://schemas.openxmlformats.org/officeDocument/2006/relationships/image" Target="../media/image9.jpg"/><Relationship Id="rId1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70.png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.png"/><Relationship Id="rId3" Type="http://schemas.openxmlformats.org/officeDocument/2006/relationships/image" Target="../media/image8.jpeg"/><Relationship Id="rId7" Type="http://schemas.openxmlformats.org/officeDocument/2006/relationships/image" Target="../media/image15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17.jpg"/><Relationship Id="rId5" Type="http://schemas.openxmlformats.org/officeDocument/2006/relationships/image" Target="../media/image14.jpg"/><Relationship Id="rId10" Type="http://schemas.openxmlformats.org/officeDocument/2006/relationships/image" Target="../media/image23.png"/><Relationship Id="rId4" Type="http://schemas.openxmlformats.org/officeDocument/2006/relationships/image" Target="../media/image70.pn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70.png"/><Relationship Id="rId7" Type="http://schemas.openxmlformats.org/officeDocument/2006/relationships/image" Target="../media/image2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76250" y="2843101"/>
            <a:ext cx="5438413" cy="1011102"/>
          </a:xfrm>
        </p:spPr>
        <p:txBody>
          <a:bodyPr>
            <a:noAutofit/>
          </a:bodyPr>
          <a:lstStyle/>
          <a:p>
            <a:r>
              <a:rPr lang="en-CA" sz="1200" b="1" i="0" dirty="0">
                <a:effectLst/>
                <a:latin typeface="Arial Black" panose="020B0A04020102020204" pitchFamily="34" charset="0"/>
              </a:rPr>
              <a:t>Ghaith Chrit,</a:t>
            </a:r>
            <a:r>
              <a:rPr lang="en-CA" sz="3200" b="0" i="0" dirty="0">
                <a:effectLst/>
                <a:latin typeface="Arial" panose="020B0604020202020204" pitchFamily="34" charset="0"/>
              </a:rPr>
              <a:t> </a:t>
            </a:r>
            <a:r>
              <a:rPr lang="sv-SE" sz="1200" dirty="0"/>
              <a:t>Tanmaya Karmarkar, </a:t>
            </a:r>
            <a:r>
              <a:rPr lang="en-CA" sz="1200" b="0" i="0" dirty="0">
                <a:effectLst/>
                <a:latin typeface="Arial Black" panose="020B0A04020102020204" pitchFamily="34" charset="0"/>
              </a:rPr>
              <a:t>Hamza Muhammad Anwar, </a:t>
            </a:r>
            <a:r>
              <a:rPr lang="sv-SE" sz="1200" dirty="0"/>
              <a:t>Karel Joshua Harjono, Amey Karmarkar </a:t>
            </a:r>
          </a:p>
          <a:p>
            <a:r>
              <a:rPr lang="en-US" sz="1100" dirty="0"/>
              <a:t>Deep Learning 2025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err="1">
                <a:latin typeface="Arial" panose="020B0604020202020204" pitchFamily="34" charset="0"/>
              </a:rPr>
              <a:t>SoccerNet</a:t>
            </a:r>
            <a:r>
              <a:rPr lang="en-US" sz="4400" dirty="0">
                <a:latin typeface="Arial" panose="020B0604020202020204" pitchFamily="34" charset="0"/>
              </a:rPr>
              <a:t>: Jersey Number Recognition Task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7D67B-686B-B2C3-9D02-A1E18209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C3CB0F-D85E-BE9F-D89B-1C464F7B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Resolution</a:t>
            </a:r>
            <a:endParaRPr lang="en-CA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8FEB87-CD59-C39A-78CB-B5EC71013878}"/>
              </a:ext>
            </a:extLst>
          </p:cNvPr>
          <p:cNvGrpSpPr/>
          <p:nvPr/>
        </p:nvGrpSpPr>
        <p:grpSpPr>
          <a:xfrm>
            <a:off x="1989258" y="1931778"/>
            <a:ext cx="5401555" cy="3970954"/>
            <a:chOff x="2317960" y="1979269"/>
            <a:chExt cx="5401555" cy="39709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272DBD-DC4B-8AE0-D6F9-4BAE73A0CEEA}"/>
                </a:ext>
              </a:extLst>
            </p:cNvPr>
            <p:cNvGrpSpPr/>
            <p:nvPr/>
          </p:nvGrpSpPr>
          <p:grpSpPr>
            <a:xfrm>
              <a:off x="3666278" y="1979269"/>
              <a:ext cx="4053237" cy="3970954"/>
              <a:chOff x="1352551" y="919161"/>
              <a:chExt cx="5309097" cy="4848228"/>
            </a:xfrm>
          </p:grpSpPr>
          <p:pic>
            <p:nvPicPr>
              <p:cNvPr id="5" name="Picture 4" descr="A close up of a sign&#10;&#10;AI-generated content may be incorrect.">
                <a:extLst>
                  <a:ext uri="{FF2B5EF4-FFF2-40B4-BE49-F238E27FC236}">
                    <a16:creationId xmlns:a16="http://schemas.microsoft.com/office/drawing/2014/main" id="{AFFF6BCA-0500-A529-386C-6118D7876FC8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551" y="4327389"/>
                <a:ext cx="1080000" cy="1440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8ACB14A-AA5B-F294-B2C7-B55A897A5BAF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551" y="919161"/>
                <a:ext cx="1080000" cy="1440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6887E37-0C2C-59AE-BCED-07B2EB48DC40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551" y="2623275"/>
                <a:ext cx="1080000" cy="1440000"/>
              </a:xfrm>
              <a:prstGeom prst="rect">
                <a:avLst/>
              </a:prstGeom>
            </p:spPr>
          </p:pic>
          <p:pic>
            <p:nvPicPr>
              <p:cNvPr id="8" name="Picture 7" descr="A close up of a face&#10;&#10;AI-generated content may be incorrect.">
                <a:extLst>
                  <a:ext uri="{FF2B5EF4-FFF2-40B4-BE49-F238E27FC236}">
                    <a16:creationId xmlns:a16="http://schemas.microsoft.com/office/drawing/2014/main" id="{2248E5D7-BFFB-9800-A900-E0CD4B07809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46"/>
              <a:stretch/>
            </p:blipFill>
            <p:spPr>
              <a:xfrm>
                <a:off x="2762250" y="4327389"/>
                <a:ext cx="1080000" cy="14400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392EDA7-8080-928B-C63C-FA76E0FE0F81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2250" y="2623275"/>
                <a:ext cx="1080000" cy="1440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3BF7E6E-FC61-8B49-BC0E-C9A86AF52E2B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2250" y="919161"/>
                <a:ext cx="1080000" cy="1440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6C69379-69B2-9BB6-6DF4-EE1AF2FD9EF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949" y="2623275"/>
                <a:ext cx="1080000" cy="1440000"/>
              </a:xfrm>
              <a:prstGeom prst="rect">
                <a:avLst/>
              </a:prstGeom>
            </p:spPr>
          </p:pic>
          <p:pic>
            <p:nvPicPr>
              <p:cNvPr id="12" name="Picture 11" descr="A close up of a person's face&#10;&#10;AI-generated content may be incorrect.">
                <a:extLst>
                  <a:ext uri="{FF2B5EF4-FFF2-40B4-BE49-F238E27FC236}">
                    <a16:creationId xmlns:a16="http://schemas.microsoft.com/office/drawing/2014/main" id="{4AF77D36-DB09-AC09-9672-C4A9F04D880C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949" y="4327389"/>
                <a:ext cx="1080000" cy="1440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F2803C5-80F7-C0F2-5CCC-0F2CCD4408A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949" y="919161"/>
                <a:ext cx="1080000" cy="1440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AD4F591-49FF-6A95-A1AF-3EDBC3F0B8CA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648" y="919161"/>
                <a:ext cx="1080000" cy="1440000"/>
              </a:xfrm>
              <a:prstGeom prst="rect">
                <a:avLst/>
              </a:prstGeom>
            </p:spPr>
          </p:pic>
          <p:pic>
            <p:nvPicPr>
              <p:cNvPr id="15" name="Picture 14" descr="A blurry image of a person wearing a red and white shirt&#10;&#10;AI-generated content may be incorrect.">
                <a:extLst>
                  <a:ext uri="{FF2B5EF4-FFF2-40B4-BE49-F238E27FC236}">
                    <a16:creationId xmlns:a16="http://schemas.microsoft.com/office/drawing/2014/main" id="{A7DB2775-0534-9706-D6EE-EA08A35EB25A}"/>
                  </a:ext>
                </a:extLst>
              </p:cNvPr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648" y="4327389"/>
                <a:ext cx="1080000" cy="14400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7FEF3AA-EC08-FF24-D7DA-6EF19DD42072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648" y="2623275"/>
                <a:ext cx="1080000" cy="14400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65625A-573D-27F9-8D13-1A397004D262}"/>
                </a:ext>
              </a:extLst>
            </p:cNvPr>
            <p:cNvSpPr txBox="1"/>
            <p:nvPr/>
          </p:nvSpPr>
          <p:spPr>
            <a:xfrm>
              <a:off x="2705759" y="2384321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  <a:endParaRPr lang="en-CA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8D3559-1BF5-C378-F7A7-92FB6BDFD671}"/>
                </a:ext>
              </a:extLst>
            </p:cNvPr>
            <p:cNvSpPr txBox="1"/>
            <p:nvPr/>
          </p:nvSpPr>
          <p:spPr>
            <a:xfrm>
              <a:off x="2919792" y="5175839"/>
              <a:ext cx="74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DRCT</a:t>
              </a:r>
              <a:endParaRPr lang="en-C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400FFB-625B-294F-877B-3AB2F139DD10}"/>
                </a:ext>
              </a:extLst>
            </p:cNvPr>
            <p:cNvSpPr txBox="1"/>
            <p:nvPr/>
          </p:nvSpPr>
          <p:spPr>
            <a:xfrm>
              <a:off x="2317960" y="3780080"/>
              <a:ext cx="1348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 Gestalt</a:t>
              </a:r>
              <a:endParaRPr lang="en-CA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5CAF5CC-29DA-6A49-3D51-7BAC6DED6F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7685" y="1512"/>
            <a:ext cx="4663439" cy="83171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A0A00-B73A-C0FC-3AC1-2C113A729FB7}"/>
              </a:ext>
            </a:extLst>
          </p:cNvPr>
          <p:cNvSpPr/>
          <p:nvPr/>
        </p:nvSpPr>
        <p:spPr>
          <a:xfrm>
            <a:off x="8571799" y="137654"/>
            <a:ext cx="1472909" cy="559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555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F30E6-EDCB-285B-E71E-A748A46FE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3356D5-3E2B-E371-170C-104036BE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985" y="-1"/>
            <a:ext cx="4686631" cy="8358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392527-DD3E-8641-C766-1D7C078E4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Resolution</a:t>
            </a:r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8ADC44-E9BD-B3D1-F34F-B20FD83D81A0}"/>
              </a:ext>
            </a:extLst>
          </p:cNvPr>
          <p:cNvSpPr/>
          <p:nvPr/>
        </p:nvSpPr>
        <p:spPr>
          <a:xfrm>
            <a:off x="8508381" y="184936"/>
            <a:ext cx="1516565" cy="528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7D810ED-1473-9414-71FA-8696273FAAFE}"/>
              </a:ext>
            </a:extLst>
          </p:cNvPr>
          <p:cNvCxnSpPr>
            <a:cxnSpLocks/>
          </p:cNvCxnSpPr>
          <p:nvPr/>
        </p:nvCxnSpPr>
        <p:spPr>
          <a:xfrm flipV="1">
            <a:off x="2628059" y="1662868"/>
            <a:ext cx="1339954" cy="124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51FDEA0-74FB-774B-20C1-AEC1803CA3BC}"/>
              </a:ext>
            </a:extLst>
          </p:cNvPr>
          <p:cNvGrpSpPr/>
          <p:nvPr/>
        </p:nvGrpSpPr>
        <p:grpSpPr>
          <a:xfrm>
            <a:off x="1486768" y="1662868"/>
            <a:ext cx="8412782" cy="4254382"/>
            <a:chOff x="1486768" y="1662868"/>
            <a:chExt cx="8412782" cy="425438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E0F9045-1A82-9DF4-3D9B-0D42AAD829A8}"/>
                </a:ext>
              </a:extLst>
            </p:cNvPr>
            <p:cNvGrpSpPr/>
            <p:nvPr/>
          </p:nvGrpSpPr>
          <p:grpSpPr>
            <a:xfrm>
              <a:off x="1486768" y="5323817"/>
              <a:ext cx="8019845" cy="593433"/>
              <a:chOff x="1417320" y="5446092"/>
              <a:chExt cx="8019845" cy="593433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0C1722D3-6AE2-241D-5E40-BE5604465721}"/>
                  </a:ext>
                </a:extLst>
              </p:cNvPr>
              <p:cNvGrpSpPr/>
              <p:nvPr/>
            </p:nvGrpSpPr>
            <p:grpSpPr>
              <a:xfrm>
                <a:off x="1587280" y="5670193"/>
                <a:ext cx="7849885" cy="369332"/>
                <a:chOff x="1672154" y="5059995"/>
                <a:chExt cx="7849885" cy="3693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57100963-C9E6-8F86-920C-F4BE776987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72154" y="5059995"/>
                      <a:ext cx="107355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35×44</m:t>
                            </m:r>
                          </m:oMath>
                        </m:oMathPara>
                      </a14:m>
                      <a:endParaRPr lang="en-CA" dirty="0"/>
                    </a:p>
                  </p:txBody>
                </p:sp>
              </mc:Choice>
              <mc:Fallback xmlns="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57100963-C9E6-8F86-920C-F4BE776987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72154" y="5059995"/>
                      <a:ext cx="1073551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D2B8F8BD-A06B-DBB5-7D4D-9A118BE936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1565" y="5059995"/>
                      <a:ext cx="133349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×176</m:t>
                            </m:r>
                          </m:oMath>
                        </m:oMathPara>
                      </a14:m>
                      <a:endParaRPr lang="en-CA" dirty="0"/>
                    </a:p>
                  </p:txBody>
                </p:sp>
              </mc:Choice>
              <mc:Fallback xmlns=""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D2B8F8BD-A06B-DBB5-7D4D-9A118BE936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1565" y="5059995"/>
                      <a:ext cx="1333499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28FA68A9-A70E-BE1A-0AC5-97A9DE451F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21648" y="5059995"/>
                      <a:ext cx="12003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128×32</m:t>
                            </m:r>
                          </m:oMath>
                        </m:oMathPara>
                      </a14:m>
                      <a:endParaRPr lang="en-CA" dirty="0"/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28FA68A9-A70E-BE1A-0AC5-97A9DE451F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21648" y="5059995"/>
                      <a:ext cx="120039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AE1DA98-3B0B-2CB6-C499-9C3B75F2F4F1}"/>
                  </a:ext>
                </a:extLst>
              </p:cNvPr>
              <p:cNvGrpSpPr/>
              <p:nvPr/>
            </p:nvGrpSpPr>
            <p:grpSpPr>
              <a:xfrm>
                <a:off x="1417320" y="5446092"/>
                <a:ext cx="8019845" cy="369332"/>
                <a:chOff x="1417320" y="5199639"/>
                <a:chExt cx="8019845" cy="369332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BC75DF73-785D-AB2F-F4CC-4C0C890D45F4}"/>
                    </a:ext>
                  </a:extLst>
                </p:cNvPr>
                <p:cNvSpPr txBox="1"/>
                <p:nvPr/>
              </p:nvSpPr>
              <p:spPr>
                <a:xfrm>
                  <a:off x="1417320" y="5199639"/>
                  <a:ext cx="141347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HPE Output</a:t>
                  </a:r>
                  <a:endParaRPr lang="en-CA" dirty="0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0BA1B08-0A32-9A59-277B-DB90571B68B0}"/>
                    </a:ext>
                  </a:extLst>
                </p:cNvPr>
                <p:cNvSpPr txBox="1"/>
                <p:nvPr/>
              </p:nvSpPr>
              <p:spPr>
                <a:xfrm>
                  <a:off x="4162286" y="5199639"/>
                  <a:ext cx="228231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Bicubic Interpolation</a:t>
                  </a:r>
                  <a:endParaRPr lang="en-CA" dirty="0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D3BB1D6-8355-5F6B-49E8-646200713D0A}"/>
                    </a:ext>
                  </a:extLst>
                </p:cNvPr>
                <p:cNvSpPr txBox="1"/>
                <p:nvPr/>
              </p:nvSpPr>
              <p:spPr>
                <a:xfrm>
                  <a:off x="8236774" y="5199639"/>
                  <a:ext cx="12003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STR Input</a:t>
                  </a:r>
                  <a:endParaRPr lang="en-CA" dirty="0"/>
                </a:p>
              </p:txBody>
            </p: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63DC710-77F3-3600-0577-48C1620CC70E}"/>
                </a:ext>
              </a:extLst>
            </p:cNvPr>
            <p:cNvGrpSpPr/>
            <p:nvPr/>
          </p:nvGrpSpPr>
          <p:grpSpPr>
            <a:xfrm>
              <a:off x="1758950" y="1662868"/>
              <a:ext cx="8140600" cy="3532262"/>
              <a:chOff x="1758950" y="1662868"/>
              <a:chExt cx="8140600" cy="3532262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7FE8AD96-B0E9-DC91-75B1-F72B3C11A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8950" y="2888456"/>
                <a:ext cx="869109" cy="1081087"/>
              </a:xfrm>
              <a:prstGeom prst="rect">
                <a:avLst/>
              </a:prstGeom>
            </p:spPr>
          </p:pic>
          <p:pic>
            <p:nvPicPr>
              <p:cNvPr id="83" name="Picture 82" descr="A number on a jersey&#10;&#10;AI-generated content may be incorrect.">
                <a:extLst>
                  <a:ext uri="{FF2B5EF4-FFF2-40B4-BE49-F238E27FC236}">
                    <a16:creationId xmlns:a16="http://schemas.microsoft.com/office/drawing/2014/main" id="{CB8AE703-BF93-4CDD-D2BF-68BDA418E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8013" y="1662868"/>
                <a:ext cx="2809754" cy="3532262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7134172-53D8-54DF-5AE6-9617ACD98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3286" y="3013445"/>
                <a:ext cx="1986264" cy="831108"/>
              </a:xfrm>
              <a:prstGeom prst="rect">
                <a:avLst/>
              </a:prstGeom>
            </p:spPr>
          </p:pic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8E1546C-D146-B1EB-25E9-19F2A352F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8059" y="3969543"/>
                <a:ext cx="1339954" cy="1212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E9F5D89A-DE4C-3562-41A5-C9081DBEE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7767" y="3844553"/>
                <a:ext cx="1135519" cy="13387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A6D7CA8-677A-5101-5102-C9DF71F4A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7767" y="1662868"/>
                <a:ext cx="1135519" cy="13505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45440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39E50-A432-56CC-4584-F878799E9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029826-A2DB-6D73-8CBF-B51EF9D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Resolution</a:t>
            </a:r>
            <a:endParaRPr lang="en-CA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B992A6-F668-AEF6-A5D8-9E4E4FD20226}"/>
              </a:ext>
            </a:extLst>
          </p:cNvPr>
          <p:cNvGrpSpPr/>
          <p:nvPr/>
        </p:nvGrpSpPr>
        <p:grpSpPr>
          <a:xfrm>
            <a:off x="2727056" y="3265599"/>
            <a:ext cx="4200360" cy="2326090"/>
            <a:chOff x="2872724" y="3033330"/>
            <a:chExt cx="4200360" cy="2326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5819F3-92AB-DC2B-2700-C1E689E4B76F}"/>
                </a:ext>
              </a:extLst>
            </p:cNvPr>
            <p:cNvGrpSpPr/>
            <p:nvPr/>
          </p:nvGrpSpPr>
          <p:grpSpPr>
            <a:xfrm>
              <a:off x="4046316" y="3033330"/>
              <a:ext cx="1380565" cy="1951500"/>
              <a:chOff x="4046316" y="2790262"/>
              <a:chExt cx="1380565" cy="1951500"/>
            </a:xfrm>
          </p:grpSpPr>
          <p:pic>
            <p:nvPicPr>
              <p:cNvPr id="4" name="Picture 3" descr="A blurry image of a bird&#10;&#10;AI-generated content may be incorrect.">
                <a:extLst>
                  <a:ext uri="{FF2B5EF4-FFF2-40B4-BE49-F238E27FC236}">
                    <a16:creationId xmlns:a16="http://schemas.microsoft.com/office/drawing/2014/main" id="{6943A733-BA40-13B5-2509-9AC314E2F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316" y="3065362"/>
                <a:ext cx="1380565" cy="16764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3C1FF-989A-9F76-3EEA-0E908C450D8E}"/>
                  </a:ext>
                </a:extLst>
              </p:cNvPr>
              <p:cNvSpPr txBox="1"/>
              <p:nvPr/>
            </p:nvSpPr>
            <p:spPr>
              <a:xfrm>
                <a:off x="4363355" y="2790262"/>
                <a:ext cx="746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DRCT</a:t>
                </a:r>
                <a:endParaRPr lang="en-CA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DB7642-B291-0899-B18C-97DC5C677881}"/>
                </a:ext>
              </a:extLst>
            </p:cNvPr>
            <p:cNvGrpSpPr/>
            <p:nvPr/>
          </p:nvGrpSpPr>
          <p:grpSpPr>
            <a:xfrm>
              <a:off x="5739584" y="3033330"/>
              <a:ext cx="1333500" cy="1951500"/>
              <a:chOff x="5739584" y="2790262"/>
              <a:chExt cx="1333500" cy="1951500"/>
            </a:xfrm>
          </p:grpSpPr>
          <p:pic>
            <p:nvPicPr>
              <p:cNvPr id="6" name="Picture 5" descr="A person wearing a white shirt&#10;&#10;AI-generated content may be incorrect.">
                <a:extLst>
                  <a:ext uri="{FF2B5EF4-FFF2-40B4-BE49-F238E27FC236}">
                    <a16:creationId xmlns:a16="http://schemas.microsoft.com/office/drawing/2014/main" id="{A76CC22C-AEC4-9E96-B2E0-FDCE29175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9584" y="3065362"/>
                <a:ext cx="1333500" cy="16764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DE32E1-A6A0-09CD-42F3-1B76E3649510}"/>
                  </a:ext>
                </a:extLst>
              </p:cNvPr>
              <p:cNvSpPr txBox="1"/>
              <p:nvPr/>
            </p:nvSpPr>
            <p:spPr>
              <a:xfrm>
                <a:off x="5919662" y="2790262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Bicubic</a:t>
                </a:r>
                <a:endParaRPr lang="en-CA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4D1421-94F9-D2DB-A8E9-3ECFC09DBAB4}"/>
                </a:ext>
              </a:extLst>
            </p:cNvPr>
            <p:cNvSpPr txBox="1"/>
            <p:nvPr/>
          </p:nvSpPr>
          <p:spPr>
            <a:xfrm>
              <a:off x="2872724" y="4984830"/>
              <a:ext cx="1333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Predicted:</a:t>
              </a:r>
              <a:endParaRPr lang="en-CA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9326CF-60D8-5D51-CCEA-549FAE24A220}"/>
                </a:ext>
              </a:extLst>
            </p:cNvPr>
            <p:cNvSpPr txBox="1"/>
            <p:nvPr/>
          </p:nvSpPr>
          <p:spPr>
            <a:xfrm>
              <a:off x="4483349" y="4990088"/>
              <a:ext cx="5064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17</a:t>
              </a:r>
              <a:endParaRPr lang="en-CA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8F47D8-5B25-65FF-47EA-961C8585C78C}"/>
                </a:ext>
              </a:extLst>
            </p:cNvPr>
            <p:cNvSpPr txBox="1"/>
            <p:nvPr/>
          </p:nvSpPr>
          <p:spPr>
            <a:xfrm>
              <a:off x="6153085" y="4984830"/>
              <a:ext cx="5064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11</a:t>
              </a:r>
              <a:endParaRPr lang="en-CA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4C9E0F9-BD0D-BB33-AA6F-3C235B01C717}"/>
              </a:ext>
            </a:extLst>
          </p:cNvPr>
          <p:cNvSpPr/>
          <p:nvPr/>
        </p:nvSpPr>
        <p:spPr>
          <a:xfrm>
            <a:off x="4590930" y="4410437"/>
            <a:ext cx="373243" cy="251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283FDB-F7FC-34FE-5B16-FE3C9A53D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834" y="1734349"/>
            <a:ext cx="7128000" cy="11766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3468BB-FA2B-D5F1-564C-0EC022A7A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85" y="-1"/>
            <a:ext cx="4686631" cy="8358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17F071-C29F-E8A2-453B-7F3C8A811DE9}"/>
              </a:ext>
            </a:extLst>
          </p:cNvPr>
          <p:cNvSpPr/>
          <p:nvPr/>
        </p:nvSpPr>
        <p:spPr>
          <a:xfrm>
            <a:off x="8508381" y="184936"/>
            <a:ext cx="1516565" cy="528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9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390567-4C63-CC63-6CDD-9E0B6CAD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Performance Analysis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145AC-7934-6C3D-C681-EB35F21F4A48}"/>
              </a:ext>
            </a:extLst>
          </p:cNvPr>
          <p:cNvSpPr txBox="1"/>
          <p:nvPr/>
        </p:nvSpPr>
        <p:spPr>
          <a:xfrm>
            <a:off x="585272" y="60037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98C31-D2A3-C8D5-84D9-62527957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347" y="2226380"/>
            <a:ext cx="6125177" cy="3010637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DCC70C-7B45-30E1-BBA5-46F180BF39E9}"/>
              </a:ext>
            </a:extLst>
          </p:cNvPr>
          <p:cNvGraphicFramePr>
            <a:graphicFrameLocks/>
          </p:cNvGraphicFramePr>
          <p:nvPr/>
        </p:nvGraphicFramePr>
        <p:xfrm>
          <a:off x="114300" y="2047009"/>
          <a:ext cx="4814732" cy="2932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E806BBA-AEC1-4F95-1907-2F56136BF0EC}"/>
              </a:ext>
            </a:extLst>
          </p:cNvPr>
          <p:cNvSpPr txBox="1"/>
          <p:nvPr/>
        </p:nvSpPr>
        <p:spPr>
          <a:xfrm>
            <a:off x="0" y="6571280"/>
            <a:ext cx="11023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*The performance was measured on an HPC with AMD EPYC 7742 64-Core Processor with 256 threads and a single NVIDIA A100-SXM4-80GB GPU 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858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957FD-B4B7-05CE-E303-39E55CE5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GPU Utilization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5BF8C-88CD-B03A-8582-88E64191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12" y="2025570"/>
            <a:ext cx="7420623" cy="31520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255B1-2260-2E98-882D-385FDA34D3C7}"/>
              </a:ext>
            </a:extLst>
          </p:cNvPr>
          <p:cNvSpPr txBox="1"/>
          <p:nvPr/>
        </p:nvSpPr>
        <p:spPr>
          <a:xfrm>
            <a:off x="0" y="6571280"/>
            <a:ext cx="11023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*The performance was measured on an HPC with AMD EPYC 7742 64-Core Processor with 256 threads and a single NVIDIA A100-SXM4-80GB GPU 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72978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67CAE3-43A9-8937-691C-7B4C6DEF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HPE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4D854-601E-2DCE-DECB-34E8614EB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732" y="2785296"/>
            <a:ext cx="7852329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2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EA4E46-A162-B987-C989-4BDB7ACA7B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 fontAlgn="base">
              <a:spcBef>
                <a:spcPts val="1200"/>
              </a:spcBef>
            </a:pPr>
            <a:r>
              <a:rPr lang="en-US" b="1" i="0" dirty="0">
                <a:solidFill>
                  <a:srgbClr val="1A1A1A"/>
                </a:solidFill>
                <a:effectLst/>
                <a:latin typeface="NVIDIA Sans"/>
              </a:rPr>
              <a:t>Fusing Epilog Operations with Matrix Multiplication: Using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NVIDIA Sans"/>
              </a:rPr>
              <a:t>nvmath</a:t>
            </a:r>
            <a:r>
              <a:rPr lang="en-US" b="1" i="0" dirty="0">
                <a:solidFill>
                  <a:srgbClr val="1A1A1A"/>
                </a:solidFill>
                <a:effectLst/>
                <a:latin typeface="NVIDIA Sans"/>
              </a:rPr>
              <a:t>-python</a:t>
            </a:r>
          </a:p>
          <a:p>
            <a:pPr algn="l" fontAlgn="base">
              <a:spcBef>
                <a:spcPts val="1200"/>
              </a:spcBef>
            </a:pPr>
            <a:endParaRPr lang="en-US" b="1" i="0" dirty="0">
              <a:solidFill>
                <a:srgbClr val="1A1A1A"/>
              </a:solidFill>
              <a:effectLst/>
              <a:latin typeface="NVIDIA Sans"/>
            </a:endParaRPr>
          </a:p>
        </p:txBody>
      </p:sp>
      <p:pic>
        <p:nvPicPr>
          <p:cNvPr id="1026" name="Picture 2" descr="Code showing how to use epilogs with matrix multiplication in nvmath-python.">
            <a:extLst>
              <a:ext uri="{FF2B5EF4-FFF2-40B4-BE49-F238E27FC236}">
                <a16:creationId xmlns:a16="http://schemas.microsoft.com/office/drawing/2014/main" id="{5F477286-812F-032B-DF0F-EB638D5D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72" y="2600446"/>
            <a:ext cx="4826450" cy="271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00D6C-9B6E-0930-40AB-00BC8E67B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190" y="2064729"/>
            <a:ext cx="4875865" cy="378505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B3F0306-D560-65EA-D066-4EA7134A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2" y="548681"/>
            <a:ext cx="10215251" cy="831108"/>
          </a:xfrm>
        </p:spPr>
        <p:txBody>
          <a:bodyPr/>
          <a:lstStyle/>
          <a:p>
            <a:r>
              <a:rPr lang="en-CA" dirty="0"/>
              <a:t>Further Improvements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A5928-6657-57E3-BABE-18FEEB9EE0CF}"/>
              </a:ext>
            </a:extLst>
          </p:cNvPr>
          <p:cNvSpPr txBox="1"/>
          <p:nvPr/>
        </p:nvSpPr>
        <p:spPr>
          <a:xfrm>
            <a:off x="8966201" y="5572784"/>
            <a:ext cx="1293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CA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Karpiński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2024]</a:t>
            </a:r>
          </a:p>
        </p:txBody>
      </p:sp>
    </p:spTree>
    <p:extLst>
      <p:ext uri="{BB962C8B-B14F-4D97-AF65-F5344CB8AC3E}">
        <p14:creationId xmlns:p14="http://schemas.microsoft.com/office/powerpoint/2010/main" val="3512776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7746F6-6CC3-D8EF-11E5-6BF67EFC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Further Improvements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FE5A7-3A20-F5A6-B601-2B77E9FD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846" y="1379789"/>
            <a:ext cx="4507454" cy="2602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E5E33-61E8-B07D-063A-3EF9C391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03" y="4073838"/>
            <a:ext cx="4391539" cy="2476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1A098-B432-A156-9C9E-8311D1D5E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3" y="1561063"/>
            <a:ext cx="5264845" cy="4187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47CC8-5848-8ACD-57EC-29B31736B01F}"/>
              </a:ext>
            </a:extLst>
          </p:cNvPr>
          <p:cNvSpPr txBox="1"/>
          <p:nvPr/>
        </p:nvSpPr>
        <p:spPr>
          <a:xfrm>
            <a:off x="405403" y="6181477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nvmath</a:t>
            </a:r>
            <a:r>
              <a:rPr lang="en-CA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-python | NVIDIA Developer</a:t>
            </a:r>
            <a:endParaRPr lang="en-CA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48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D2B2E1-5D88-F931-6ACD-97C0D284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Streaming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248693-C458-950F-76EB-031D08FA99E9}"/>
              </a:ext>
            </a:extLst>
          </p:cNvPr>
          <p:cNvGrpSpPr/>
          <p:nvPr/>
        </p:nvGrpSpPr>
        <p:grpSpPr>
          <a:xfrm>
            <a:off x="857711" y="2844675"/>
            <a:ext cx="9056369" cy="1732429"/>
            <a:chOff x="904010" y="4152614"/>
            <a:chExt cx="9056369" cy="1732429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0AA9F23-3F3E-D5B2-E1A1-203DC824D9B5}"/>
                </a:ext>
              </a:extLst>
            </p:cNvPr>
            <p:cNvSpPr/>
            <p:nvPr/>
          </p:nvSpPr>
          <p:spPr>
            <a:xfrm>
              <a:off x="904010" y="4152614"/>
              <a:ext cx="3087368" cy="36599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B2B8CA5-68F1-D1F3-848A-EFD25B4AD555}"/>
                </a:ext>
              </a:extLst>
            </p:cNvPr>
            <p:cNvSpPr/>
            <p:nvPr/>
          </p:nvSpPr>
          <p:spPr>
            <a:xfrm>
              <a:off x="4015511" y="4588022"/>
              <a:ext cx="3087368" cy="36599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BDDB1A1-D8CD-4B74-4836-7ED1BC5D5B9D}"/>
                </a:ext>
              </a:extLst>
            </p:cNvPr>
            <p:cNvSpPr/>
            <p:nvPr/>
          </p:nvSpPr>
          <p:spPr>
            <a:xfrm>
              <a:off x="7153679" y="5003514"/>
              <a:ext cx="2806698" cy="36599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5F39BC4-386D-2DB9-D0F7-5D604613C63E}"/>
                </a:ext>
              </a:extLst>
            </p:cNvPr>
            <p:cNvSpPr txBox="1"/>
            <p:nvPr/>
          </p:nvSpPr>
          <p:spPr>
            <a:xfrm>
              <a:off x="1625600" y="4192493"/>
              <a:ext cx="1663700" cy="2862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copy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C0F5035-94AC-AC1B-DB6C-267E13D28508}"/>
                </a:ext>
              </a:extLst>
            </p:cNvPr>
            <p:cNvSpPr txBox="1"/>
            <p:nvPr/>
          </p:nvSpPr>
          <p:spPr>
            <a:xfrm>
              <a:off x="7725178" y="5043393"/>
              <a:ext cx="1663700" cy="2862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copy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E327B54-121A-3F26-A2D1-6E2387C397D8}"/>
                </a:ext>
              </a:extLst>
            </p:cNvPr>
            <p:cNvSpPr txBox="1"/>
            <p:nvPr/>
          </p:nvSpPr>
          <p:spPr>
            <a:xfrm>
              <a:off x="4765445" y="4638053"/>
              <a:ext cx="1663700" cy="2862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compute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75E865F-F853-700C-04E6-D9460155F6C5}"/>
                </a:ext>
              </a:extLst>
            </p:cNvPr>
            <p:cNvCxnSpPr>
              <a:cxnSpLocks/>
            </p:cNvCxnSpPr>
            <p:nvPr/>
          </p:nvCxnSpPr>
          <p:spPr>
            <a:xfrm>
              <a:off x="904010" y="5885043"/>
              <a:ext cx="90563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833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F714-787E-5963-2237-4295D934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E3CE9-6AFF-E868-5DEA-7E74FE38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Streaming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155550-0966-55F1-EC84-2C019D09B710}"/>
              </a:ext>
            </a:extLst>
          </p:cNvPr>
          <p:cNvGrpSpPr/>
          <p:nvPr/>
        </p:nvGrpSpPr>
        <p:grpSpPr>
          <a:xfrm>
            <a:off x="5374803" y="2120384"/>
            <a:ext cx="4410363" cy="819727"/>
            <a:chOff x="5675744" y="1788133"/>
            <a:chExt cx="4410363" cy="81972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ED040F-8BC2-81FC-E147-8025757D7784}"/>
                </a:ext>
              </a:extLst>
            </p:cNvPr>
            <p:cNvSpPr/>
            <p:nvPr/>
          </p:nvSpPr>
          <p:spPr>
            <a:xfrm>
              <a:off x="5675744" y="1788133"/>
              <a:ext cx="4410363" cy="8197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76066B-916E-D0D2-E42E-E9D9615D3B2C}"/>
                </a:ext>
              </a:extLst>
            </p:cNvPr>
            <p:cNvSpPr txBox="1"/>
            <p:nvPr/>
          </p:nvSpPr>
          <p:spPr>
            <a:xfrm>
              <a:off x="5906653" y="2077015"/>
              <a:ext cx="3948546" cy="30784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56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…total application time will be even less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1347939-5021-0C36-E3E3-6E8EBA62A520}"/>
              </a:ext>
            </a:extLst>
          </p:cNvPr>
          <p:cNvGrpSpPr/>
          <p:nvPr/>
        </p:nvGrpSpPr>
        <p:grpSpPr>
          <a:xfrm>
            <a:off x="585272" y="1211058"/>
            <a:ext cx="2058181" cy="5098261"/>
            <a:chOff x="393540" y="1402939"/>
            <a:chExt cx="2058181" cy="509826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A0A67EE-3044-0632-7FBB-4354E8210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333" y="6478050"/>
              <a:ext cx="1906388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97CC89-687A-8FAC-3C74-8285FA3BA86F}"/>
                </a:ext>
              </a:extLst>
            </p:cNvPr>
            <p:cNvGrpSpPr/>
            <p:nvPr/>
          </p:nvGrpSpPr>
          <p:grpSpPr>
            <a:xfrm>
              <a:off x="744648" y="1573357"/>
              <a:ext cx="1608329" cy="1352101"/>
              <a:chOff x="838503" y="3261785"/>
              <a:chExt cx="1447496" cy="121689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8B8A10-5EC3-27A7-FA30-F4CF1255DB0E}"/>
                  </a:ext>
                </a:extLst>
              </p:cNvPr>
              <p:cNvGrpSpPr/>
              <p:nvPr/>
            </p:nvGrpSpPr>
            <p:grpSpPr>
              <a:xfrm>
                <a:off x="838503" y="3261785"/>
                <a:ext cx="1104596" cy="365991"/>
                <a:chOff x="904010" y="4152614"/>
                <a:chExt cx="3087368" cy="365991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A4CCB24-F9D4-6C0F-1FDA-21D94BA5F07E}"/>
                    </a:ext>
                  </a:extLst>
                </p:cNvPr>
                <p:cNvSpPr/>
                <p:nvPr/>
              </p:nvSpPr>
              <p:spPr>
                <a:xfrm>
                  <a:off x="904010" y="4152614"/>
                  <a:ext cx="3087368" cy="36599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7DB160F-31AC-4F57-9B41-45093D8D67F7}"/>
                    </a:ext>
                  </a:extLst>
                </p:cNvPr>
                <p:cNvSpPr txBox="1"/>
                <p:nvPr/>
              </p:nvSpPr>
              <p:spPr>
                <a:xfrm>
                  <a:off x="1625599" y="4197081"/>
                  <a:ext cx="1663698" cy="27705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56" dirty="0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copy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77C989-4382-ABCA-8261-7E6F3BEB8D17}"/>
                  </a:ext>
                </a:extLst>
              </p:cNvPr>
              <p:cNvGrpSpPr/>
              <p:nvPr/>
            </p:nvGrpSpPr>
            <p:grpSpPr>
              <a:xfrm>
                <a:off x="877709" y="3692386"/>
                <a:ext cx="1319421" cy="365991"/>
                <a:chOff x="3685503" y="4588022"/>
                <a:chExt cx="2337434" cy="365991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393CB82-236B-FB73-5172-767B4A636AA0}"/>
                    </a:ext>
                  </a:extLst>
                </p:cNvPr>
                <p:cNvSpPr/>
                <p:nvPr/>
              </p:nvSpPr>
              <p:spPr>
                <a:xfrm>
                  <a:off x="4015510" y="4588022"/>
                  <a:ext cx="1684708" cy="365991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9B2ED6-8E1D-69C9-8FF6-0F4654E8A4F4}"/>
                    </a:ext>
                  </a:extLst>
                </p:cNvPr>
                <p:cNvSpPr txBox="1"/>
                <p:nvPr/>
              </p:nvSpPr>
              <p:spPr>
                <a:xfrm>
                  <a:off x="3685503" y="4617625"/>
                  <a:ext cx="2337434" cy="27705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56" dirty="0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compute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ABCA080-734E-694A-1EC4-A00F5D04035D}"/>
                  </a:ext>
                </a:extLst>
              </p:cNvPr>
              <p:cNvGrpSpPr/>
              <p:nvPr/>
            </p:nvGrpSpPr>
            <p:grpSpPr>
              <a:xfrm>
                <a:off x="1181403" y="4112685"/>
                <a:ext cx="1104596" cy="365991"/>
                <a:chOff x="904010" y="4152614"/>
                <a:chExt cx="3087368" cy="365991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D6EEEE3-FCD6-9AF0-5DF7-14F11578844C}"/>
                    </a:ext>
                  </a:extLst>
                </p:cNvPr>
                <p:cNvSpPr/>
                <p:nvPr/>
              </p:nvSpPr>
              <p:spPr>
                <a:xfrm>
                  <a:off x="904010" y="4152614"/>
                  <a:ext cx="3087368" cy="36599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3964C-10AE-AF7B-EB93-AE355849CE48}"/>
                    </a:ext>
                  </a:extLst>
                </p:cNvPr>
                <p:cNvSpPr txBox="1"/>
                <p:nvPr/>
              </p:nvSpPr>
              <p:spPr>
                <a:xfrm>
                  <a:off x="1625599" y="4197081"/>
                  <a:ext cx="1663698" cy="27705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56" dirty="0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copy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66B1B8-AF10-92FD-0770-EB0B2C17F46E}"/>
                </a:ext>
              </a:extLst>
            </p:cNvPr>
            <p:cNvGrpSpPr/>
            <p:nvPr/>
          </p:nvGrpSpPr>
          <p:grpSpPr>
            <a:xfrm>
              <a:off x="744648" y="3147416"/>
              <a:ext cx="1608329" cy="1352101"/>
              <a:chOff x="838503" y="3261785"/>
              <a:chExt cx="1447496" cy="121689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4C3E185-AF63-D63D-7760-3D313527B661}"/>
                  </a:ext>
                </a:extLst>
              </p:cNvPr>
              <p:cNvGrpSpPr/>
              <p:nvPr/>
            </p:nvGrpSpPr>
            <p:grpSpPr>
              <a:xfrm>
                <a:off x="838503" y="3261785"/>
                <a:ext cx="1104596" cy="365991"/>
                <a:chOff x="904010" y="4152614"/>
                <a:chExt cx="3087368" cy="365991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35C7185-529A-7F43-DFBB-4F9E79E3F9BA}"/>
                    </a:ext>
                  </a:extLst>
                </p:cNvPr>
                <p:cNvSpPr/>
                <p:nvPr/>
              </p:nvSpPr>
              <p:spPr>
                <a:xfrm>
                  <a:off x="904010" y="4152614"/>
                  <a:ext cx="3087368" cy="36599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E744295-E3A4-B2F1-26D4-5619C6CA384F}"/>
                    </a:ext>
                  </a:extLst>
                </p:cNvPr>
                <p:cNvSpPr txBox="1"/>
                <p:nvPr/>
              </p:nvSpPr>
              <p:spPr>
                <a:xfrm>
                  <a:off x="1625599" y="4197081"/>
                  <a:ext cx="1663698" cy="27705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56" dirty="0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copy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1F84B9B-AACC-ABEB-6E5E-52EE4F90958A}"/>
                  </a:ext>
                </a:extLst>
              </p:cNvPr>
              <p:cNvGrpSpPr/>
              <p:nvPr/>
            </p:nvGrpSpPr>
            <p:grpSpPr>
              <a:xfrm>
                <a:off x="877709" y="3692386"/>
                <a:ext cx="1319421" cy="365991"/>
                <a:chOff x="3685503" y="4588022"/>
                <a:chExt cx="2337434" cy="36599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4CF910E-F9C3-D51F-8208-062E83A00DA6}"/>
                    </a:ext>
                  </a:extLst>
                </p:cNvPr>
                <p:cNvSpPr/>
                <p:nvPr/>
              </p:nvSpPr>
              <p:spPr>
                <a:xfrm>
                  <a:off x="4015510" y="4588022"/>
                  <a:ext cx="1684708" cy="365991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CC1108-6275-1818-D8AD-409E43F63D69}"/>
                    </a:ext>
                  </a:extLst>
                </p:cNvPr>
                <p:cNvSpPr txBox="1"/>
                <p:nvPr/>
              </p:nvSpPr>
              <p:spPr>
                <a:xfrm>
                  <a:off x="3685503" y="4617625"/>
                  <a:ext cx="2337434" cy="27705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56" dirty="0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compute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551D264-9EF3-0EC1-5C1A-1A5DAC9B6485}"/>
                  </a:ext>
                </a:extLst>
              </p:cNvPr>
              <p:cNvGrpSpPr/>
              <p:nvPr/>
            </p:nvGrpSpPr>
            <p:grpSpPr>
              <a:xfrm>
                <a:off x="1181403" y="4112685"/>
                <a:ext cx="1104596" cy="365991"/>
                <a:chOff x="904010" y="4152614"/>
                <a:chExt cx="3087368" cy="365991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B5426C3-7EBA-4E25-1D9D-F84C2195A5BC}"/>
                    </a:ext>
                  </a:extLst>
                </p:cNvPr>
                <p:cNvSpPr/>
                <p:nvPr/>
              </p:nvSpPr>
              <p:spPr>
                <a:xfrm>
                  <a:off x="904010" y="4152614"/>
                  <a:ext cx="3087368" cy="36599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6B9EB51-D616-A8CF-0EF4-1DD2278A1357}"/>
                    </a:ext>
                  </a:extLst>
                </p:cNvPr>
                <p:cNvSpPr txBox="1"/>
                <p:nvPr/>
              </p:nvSpPr>
              <p:spPr>
                <a:xfrm>
                  <a:off x="1625599" y="4197081"/>
                  <a:ext cx="1663698" cy="27705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56" dirty="0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copy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009B895-2802-142D-A82A-13FE88CEB235}"/>
                </a:ext>
              </a:extLst>
            </p:cNvPr>
            <p:cNvGrpSpPr/>
            <p:nvPr/>
          </p:nvGrpSpPr>
          <p:grpSpPr>
            <a:xfrm>
              <a:off x="744648" y="4760716"/>
              <a:ext cx="1608329" cy="1352101"/>
              <a:chOff x="838503" y="3261785"/>
              <a:chExt cx="1447496" cy="121689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ABDC22D-02F0-FBDB-8114-2144E77C7F74}"/>
                  </a:ext>
                </a:extLst>
              </p:cNvPr>
              <p:cNvGrpSpPr/>
              <p:nvPr/>
            </p:nvGrpSpPr>
            <p:grpSpPr>
              <a:xfrm>
                <a:off x="838503" y="3261785"/>
                <a:ext cx="1104596" cy="365991"/>
                <a:chOff x="904010" y="4152614"/>
                <a:chExt cx="3087368" cy="365991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2106889-E69B-577A-DA1F-DCDC839A45C9}"/>
                    </a:ext>
                  </a:extLst>
                </p:cNvPr>
                <p:cNvSpPr/>
                <p:nvPr/>
              </p:nvSpPr>
              <p:spPr>
                <a:xfrm>
                  <a:off x="904010" y="4152614"/>
                  <a:ext cx="3087368" cy="36599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B7A9F59-7CB9-71A5-32BF-2A44A530A738}"/>
                    </a:ext>
                  </a:extLst>
                </p:cNvPr>
                <p:cNvSpPr txBox="1"/>
                <p:nvPr/>
              </p:nvSpPr>
              <p:spPr>
                <a:xfrm>
                  <a:off x="1625599" y="4197081"/>
                  <a:ext cx="1663698" cy="27705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56" dirty="0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copy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D0D5C86-A354-56CB-9316-8777063A1067}"/>
                  </a:ext>
                </a:extLst>
              </p:cNvPr>
              <p:cNvGrpSpPr/>
              <p:nvPr/>
            </p:nvGrpSpPr>
            <p:grpSpPr>
              <a:xfrm>
                <a:off x="877709" y="3692386"/>
                <a:ext cx="1319421" cy="365991"/>
                <a:chOff x="3685503" y="4588022"/>
                <a:chExt cx="2337434" cy="365991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053E40-CCA8-37F5-3CB5-6DD4C42D1534}"/>
                    </a:ext>
                  </a:extLst>
                </p:cNvPr>
                <p:cNvSpPr/>
                <p:nvPr/>
              </p:nvSpPr>
              <p:spPr>
                <a:xfrm>
                  <a:off x="4015510" y="4588022"/>
                  <a:ext cx="1684708" cy="365991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422818F-1DEE-5742-A0FB-CADE38BB377B}"/>
                    </a:ext>
                  </a:extLst>
                </p:cNvPr>
                <p:cNvSpPr txBox="1"/>
                <p:nvPr/>
              </p:nvSpPr>
              <p:spPr>
                <a:xfrm>
                  <a:off x="3685503" y="4617625"/>
                  <a:ext cx="2337434" cy="27705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56" dirty="0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compute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3974070-58CE-15CE-4F27-D832E122E7EB}"/>
                  </a:ext>
                </a:extLst>
              </p:cNvPr>
              <p:cNvGrpSpPr/>
              <p:nvPr/>
            </p:nvGrpSpPr>
            <p:grpSpPr>
              <a:xfrm>
                <a:off x="1181403" y="4112685"/>
                <a:ext cx="1104596" cy="365991"/>
                <a:chOff x="904010" y="4152614"/>
                <a:chExt cx="3087368" cy="365991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4CD51AD-CF6C-18FD-DCEC-AF78223795AA}"/>
                    </a:ext>
                  </a:extLst>
                </p:cNvPr>
                <p:cNvSpPr/>
                <p:nvPr/>
              </p:nvSpPr>
              <p:spPr>
                <a:xfrm>
                  <a:off x="904010" y="4152614"/>
                  <a:ext cx="3087368" cy="36599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D241BB-A8EE-0CF7-B0BA-C2EC1061EFC5}"/>
                    </a:ext>
                  </a:extLst>
                </p:cNvPr>
                <p:cNvSpPr txBox="1"/>
                <p:nvPr/>
              </p:nvSpPr>
              <p:spPr>
                <a:xfrm>
                  <a:off x="1625599" y="4197081"/>
                  <a:ext cx="1663698" cy="27705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56" dirty="0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copy</a:t>
                  </a:r>
                </a:p>
              </p:txBody>
            </p:sp>
          </p:grp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845EEB3-7B57-C254-8E25-8A7F68EA17BD}"/>
                </a:ext>
              </a:extLst>
            </p:cNvPr>
            <p:cNvCxnSpPr/>
            <p:nvPr/>
          </p:nvCxnSpPr>
          <p:spPr>
            <a:xfrm>
              <a:off x="393540" y="1402939"/>
              <a:ext cx="0" cy="5098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DDACE3-57A2-FA70-1642-EA40BEE4F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208107"/>
              </p:ext>
            </p:extLst>
          </p:nvPr>
        </p:nvGraphicFramePr>
        <p:xfrm>
          <a:off x="3720950" y="4492413"/>
          <a:ext cx="67354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7741">
                  <a:extLst>
                    <a:ext uri="{9D8B030D-6E8A-4147-A177-3AD203B41FA5}">
                      <a16:colId xmlns:a16="http://schemas.microsoft.com/office/drawing/2014/main" val="1950846780"/>
                    </a:ext>
                  </a:extLst>
                </a:gridCol>
                <a:gridCol w="3367741">
                  <a:extLst>
                    <a:ext uri="{9D8B030D-6E8A-4147-A177-3AD203B41FA5}">
                      <a16:colId xmlns:a16="http://schemas.microsoft.com/office/drawing/2014/main" val="2648833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Generating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Improvement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20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Speed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98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GPU utilization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28.2%                 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45913"/>
                  </a:ext>
                </a:extLst>
              </a:tr>
            </a:tbl>
          </a:graphicData>
        </a:graphic>
      </p:graphicFrame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163BDBC-99CE-81B1-CE18-477AF4C397FC}"/>
              </a:ext>
            </a:extLst>
          </p:cNvPr>
          <p:cNvCxnSpPr/>
          <p:nvPr/>
        </p:nvCxnSpPr>
        <p:spPr>
          <a:xfrm>
            <a:off x="8581545" y="5422765"/>
            <a:ext cx="5701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1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258115-B43E-380D-C44B-024A62188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Task</a:t>
            </a:r>
            <a:r>
              <a:rPr lang="en-US" sz="1800" dirty="0"/>
              <a:t>: Recognize jersey numbers from player </a:t>
            </a:r>
            <a:r>
              <a:rPr lang="en-US" sz="1800" dirty="0" err="1"/>
              <a:t>tracklets</a:t>
            </a:r>
            <a:r>
              <a:rPr lang="en-US" sz="1800" dirty="0"/>
              <a:t> in soccer match videos.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800" b="1" dirty="0"/>
              <a:t>Challenges</a:t>
            </a:r>
            <a:r>
              <a:rPr lang="en-US" sz="1800" dirty="0"/>
              <a:t>:</a:t>
            </a:r>
          </a:p>
          <a:p>
            <a:pPr marL="1062882" lvl="2" indent="-342900"/>
            <a:r>
              <a:rPr lang="en-US" sz="1800" b="1" dirty="0"/>
              <a:t>Player Occlusion:</a:t>
            </a:r>
            <a:r>
              <a:rPr lang="en-US" sz="1800" dirty="0"/>
              <a:t> Other players block the view of the jersey.</a:t>
            </a:r>
          </a:p>
          <a:p>
            <a:pPr marL="1062882" lvl="2" indent="-342900"/>
            <a:r>
              <a:rPr lang="en-US" sz="1800" b="1" dirty="0"/>
              <a:t>Self-Occlusion (Pose): </a:t>
            </a:r>
            <a:r>
              <a:rPr lang="en-US" sz="1800" dirty="0"/>
              <a:t>Player’s arms or body twist hides parts of the number.</a:t>
            </a:r>
          </a:p>
          <a:p>
            <a:pPr marL="1062882" lvl="2" indent="-342900"/>
            <a:r>
              <a:rPr lang="en-US" sz="1800" b="1" dirty="0"/>
              <a:t>Camera Framing:</a:t>
            </a:r>
            <a:r>
              <a:rPr lang="en-US" sz="1800" dirty="0"/>
              <a:t> Numbers partially outside the frame due to angle or zoom.</a:t>
            </a:r>
          </a:p>
          <a:p>
            <a:pPr marL="1062882" lvl="2" indent="-342900"/>
            <a:r>
              <a:rPr lang="en-US" sz="1800" b="1" dirty="0"/>
              <a:t>Motion Blur &amp; Lighting:</a:t>
            </a:r>
            <a:r>
              <a:rPr lang="en-US" sz="1800" dirty="0"/>
              <a:t> Fast movement or harsh lighting distorts digits.</a:t>
            </a:r>
          </a:p>
          <a:p>
            <a:pPr marL="1062882" lvl="2" indent="-342900"/>
            <a:r>
              <a:rPr lang="en-US" sz="1800" b="1" dirty="0"/>
              <a:t>Jersey Wrinkles:</a:t>
            </a:r>
            <a:r>
              <a:rPr lang="en-US" sz="1800" dirty="0"/>
              <a:t> Fabric folds warp or conceal parts of numbers.</a:t>
            </a:r>
          </a:p>
          <a:p>
            <a:pPr marL="1062882" lvl="2" indent="-342900"/>
            <a:r>
              <a:rPr lang="en-US" sz="1800" b="1" dirty="0"/>
              <a:t>Low Resolution:</a:t>
            </a:r>
            <a:r>
              <a:rPr lang="en-US" sz="1800" dirty="0"/>
              <a:t> Cropped regions are small, reducing digit clarity.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AEBBAB-5F14-688F-63CB-FD428BCA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Introduction: Revisiting JNR Problem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2D1FC1-2FA3-AB75-ADD8-09F8356A37D2}"/>
              </a:ext>
            </a:extLst>
          </p:cNvPr>
          <p:cNvGrpSpPr/>
          <p:nvPr/>
        </p:nvGrpSpPr>
        <p:grpSpPr>
          <a:xfrm>
            <a:off x="6278138" y="4333175"/>
            <a:ext cx="4665800" cy="2424464"/>
            <a:chOff x="6278138" y="4143607"/>
            <a:chExt cx="4665800" cy="24244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1E0781-1D21-EB4A-FF06-6BD97C5FA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7305"/>
            <a:stretch/>
          </p:blipFill>
          <p:spPr>
            <a:xfrm>
              <a:off x="6278138" y="4250700"/>
              <a:ext cx="4665800" cy="23173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2459CD-A932-7DDF-82F8-0F1A4AE42EDC}"/>
                </a:ext>
              </a:extLst>
            </p:cNvPr>
            <p:cNvSpPr txBox="1"/>
            <p:nvPr/>
          </p:nvSpPr>
          <p:spPr>
            <a:xfrm>
              <a:off x="9013423" y="4143607"/>
              <a:ext cx="1782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[Koshkina &amp; Elder, 2024]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15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E39AE-17BD-2640-C806-47204178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Result: Challenge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1692E2A-6D5F-5A2B-7FA7-ED4D96406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1926709"/>
                  </p:ext>
                </p:extLst>
              </p:nvPr>
            </p:nvGraphicFramePr>
            <p:xfrm>
              <a:off x="403885" y="3117938"/>
              <a:ext cx="10215251" cy="113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0728">
                      <a:extLst>
                        <a:ext uri="{9D8B030D-6E8A-4147-A177-3AD203B41FA5}">
                          <a16:colId xmlns:a16="http://schemas.microsoft.com/office/drawing/2014/main" val="2073024225"/>
                        </a:ext>
                      </a:extLst>
                    </a:gridCol>
                    <a:gridCol w="2150918">
                      <a:extLst>
                        <a:ext uri="{9D8B030D-6E8A-4147-A177-3AD203B41FA5}">
                          <a16:colId xmlns:a16="http://schemas.microsoft.com/office/drawing/2014/main" val="2211536146"/>
                        </a:ext>
                      </a:extLst>
                    </a:gridCol>
                    <a:gridCol w="3013364">
                      <a:extLst>
                        <a:ext uri="{9D8B030D-6E8A-4147-A177-3AD203B41FA5}">
                          <a16:colId xmlns:a16="http://schemas.microsoft.com/office/drawing/2014/main" val="2224821605"/>
                        </a:ext>
                      </a:extLst>
                    </a:gridCol>
                    <a:gridCol w="3350241">
                      <a:extLst>
                        <a:ext uri="{9D8B030D-6E8A-4147-A177-3AD203B41FA5}">
                          <a16:colId xmlns:a16="http://schemas.microsoft.com/office/drawing/2014/main" val="13697902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Performance/speed up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Inference Time (803 Frames)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0523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dirty="0"/>
                            <a:t>Baseline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79.31%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187.36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𝑒𝑐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32224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dirty="0"/>
                            <a:t>BC-JNR+ (ours)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81.70%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CA" sz="2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CA" sz="2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</m:oMath>
                          </a14:m>
                          <a:r>
                            <a:rPr lang="en-CA" sz="2000" b="1" dirty="0">
                              <a:solidFill>
                                <a:srgbClr val="00B050"/>
                              </a:solidFill>
                            </a:rPr>
                            <a:t>X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133.15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𝑒𝑐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77489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1692E2A-6D5F-5A2B-7FA7-ED4D96406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1926709"/>
                  </p:ext>
                </p:extLst>
              </p:nvPr>
            </p:nvGraphicFramePr>
            <p:xfrm>
              <a:off x="403885" y="3117938"/>
              <a:ext cx="10215251" cy="113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0728">
                      <a:extLst>
                        <a:ext uri="{9D8B030D-6E8A-4147-A177-3AD203B41FA5}">
                          <a16:colId xmlns:a16="http://schemas.microsoft.com/office/drawing/2014/main" val="2073024225"/>
                        </a:ext>
                      </a:extLst>
                    </a:gridCol>
                    <a:gridCol w="2150918">
                      <a:extLst>
                        <a:ext uri="{9D8B030D-6E8A-4147-A177-3AD203B41FA5}">
                          <a16:colId xmlns:a16="http://schemas.microsoft.com/office/drawing/2014/main" val="2211536146"/>
                        </a:ext>
                      </a:extLst>
                    </a:gridCol>
                    <a:gridCol w="3013364">
                      <a:extLst>
                        <a:ext uri="{9D8B030D-6E8A-4147-A177-3AD203B41FA5}">
                          <a16:colId xmlns:a16="http://schemas.microsoft.com/office/drawing/2014/main" val="2224821605"/>
                        </a:ext>
                      </a:extLst>
                    </a:gridCol>
                    <a:gridCol w="3350241">
                      <a:extLst>
                        <a:ext uri="{9D8B030D-6E8A-4147-A177-3AD203B41FA5}">
                          <a16:colId xmlns:a16="http://schemas.microsoft.com/office/drawing/2014/main" val="13697902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Performance/speed up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Inference Time (803 Frames)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0523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dirty="0"/>
                            <a:t>Baseline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320" t="-104839" r="-297167" b="-13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8138" t="-104839" r="-112348" b="-13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909" t="-104839" r="-909" b="-13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22247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dirty="0"/>
                            <a:t>BC-JNR+ (ours)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320" t="-195385" r="-29716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8138" t="-195385" r="-112348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909" t="-195385" r="-909" b="-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77489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95E42E-B0FA-0B0E-AD5F-849D8999A2B2}"/>
              </a:ext>
            </a:extLst>
          </p:cNvPr>
          <p:cNvSpPr txBox="1"/>
          <p:nvPr/>
        </p:nvSpPr>
        <p:spPr>
          <a:xfrm>
            <a:off x="0" y="6571280"/>
            <a:ext cx="11023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*The performance was measured on an HPC with AMD EPYC 7742 64-Core Processor with 256 threads and a single NVIDIA A100-SXM4-80GB GPU </a:t>
            </a:r>
            <a:endParaRPr lang="en-CA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C765F6-177C-DABE-267C-24E39A439587}"/>
                  </a:ext>
                </a:extLst>
              </p:cNvPr>
              <p:cNvSpPr txBox="1"/>
              <p:nvPr/>
            </p:nvSpPr>
            <p:spPr>
              <a:xfrm>
                <a:off x="2495846" y="4247960"/>
                <a:ext cx="14630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𝟑𝟗</m:t>
                      </m:r>
                      <m:r>
                        <a:rPr lang="en-CA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CA" sz="24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C765F6-177C-DABE-267C-24E39A43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846" y="4247960"/>
                <a:ext cx="146308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3FB4D4-45D6-C038-8AC3-D35D061258E2}"/>
                  </a:ext>
                </a:extLst>
              </p:cNvPr>
              <p:cNvSpPr txBox="1"/>
              <p:nvPr/>
            </p:nvSpPr>
            <p:spPr>
              <a:xfrm>
                <a:off x="8233065" y="4247959"/>
                <a:ext cx="14630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CA" sz="24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4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n-CA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CA" sz="24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3FB4D4-45D6-C038-8AC3-D35D06125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065" y="4247959"/>
                <a:ext cx="1463089" cy="461665"/>
              </a:xfrm>
              <a:prstGeom prst="rect">
                <a:avLst/>
              </a:prstGeom>
              <a:blipFill>
                <a:blip r:embed="rId5"/>
                <a:stretch>
                  <a:fillRect l="-5000" r="-1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11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DAC3B-6111-01FD-CBA2-7207EEEB5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A5B81C-D91F-738A-B222-131E7643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800" b="1" dirty="0"/>
              <a:t>Installations:</a:t>
            </a:r>
            <a:r>
              <a:rPr lang="en-US" sz="1800" b="1" dirty="0"/>
              <a:t> </a:t>
            </a:r>
            <a:r>
              <a:rPr lang="en-US" sz="1800" dirty="0"/>
              <a:t>The original codebase was outdated, requiring downgrading libraries (e.g., CUDA) or modifying code for compatibility. The </a:t>
            </a:r>
            <a:r>
              <a:rPr lang="en-US" sz="1800" dirty="0" err="1"/>
              <a:t>ViTPose</a:t>
            </a:r>
            <a:r>
              <a:rPr lang="en-US" sz="1800" dirty="0"/>
              <a:t> module was especially difficult to adapt. Each pipeline component had to be run in separate environments, adding complexity.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800" b="1" dirty="0"/>
              <a:t>System Resources:</a:t>
            </a:r>
            <a:r>
              <a:rPr lang="en-US" sz="1800" b="1" dirty="0"/>
              <a:t> </a:t>
            </a:r>
            <a:r>
              <a:rPr lang="en-US" sz="1800" dirty="0"/>
              <a:t>The multi-part framework demanded high computational power, which not all team members had access to, limiting collaboration and slowing experimentation.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800" b="1" dirty="0"/>
              <a:t>Time Constraints:</a:t>
            </a:r>
            <a:r>
              <a:rPr lang="en-US" sz="1800" b="1" dirty="0"/>
              <a:t> </a:t>
            </a:r>
            <a:r>
              <a:rPr lang="en-US" sz="1800" dirty="0"/>
              <a:t>Significant time was spent just replicating the baseline framework, delaying the opportunity to analyze and optimize individual pipeline components.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Technical Documentation: </a:t>
            </a:r>
            <a:r>
              <a:rPr lang="en-US" sz="1800" dirty="0"/>
              <a:t>We faced challenges navigating poorly documented dependencies, with some tools lacking version info or having documentation only available in non-English languages, which slowed development and troubleshooting.</a:t>
            </a:r>
            <a:endParaRPr lang="en-CA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0EC736-AD87-7D42-601E-D2BCEC29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Challenges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3B94D-3246-3DA0-883E-2FEFF8DCF06D}"/>
              </a:ext>
            </a:extLst>
          </p:cNvPr>
          <p:cNvSpPr txBox="1"/>
          <p:nvPr/>
        </p:nvSpPr>
        <p:spPr>
          <a:xfrm>
            <a:off x="1162050" y="431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244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A784B-9820-A57C-7D33-FC01A18A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471542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C40BC5-0396-D72C-8B9E-9FE8C0D3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2" y="-10718"/>
            <a:ext cx="10215251" cy="83110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Future Work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C505AA-FABD-47E2-FE85-F24AAF28004A}"/>
              </a:ext>
            </a:extLst>
          </p:cNvPr>
          <p:cNvGrpSpPr>
            <a:grpSpLocks noChangeAspect="1"/>
          </p:cNvGrpSpPr>
          <p:nvPr/>
        </p:nvGrpSpPr>
        <p:grpSpPr>
          <a:xfrm>
            <a:off x="611256" y="3653942"/>
            <a:ext cx="9589291" cy="1911424"/>
            <a:chOff x="-4394124" y="2057399"/>
            <a:chExt cx="20138463" cy="40141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B0157A2-13F3-6247-0EF8-7D11C626EECE}"/>
                </a:ext>
              </a:extLst>
            </p:cNvPr>
            <p:cNvSpPr/>
            <p:nvPr/>
          </p:nvSpPr>
          <p:spPr>
            <a:xfrm>
              <a:off x="-3055779" y="2057399"/>
              <a:ext cx="18129424" cy="35596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22B908-4E49-6E3C-2662-844355E8E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394124" y="3234027"/>
              <a:ext cx="1143081" cy="1786939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C772E24-E064-ABEE-50E5-90C3B4B103C7}"/>
                </a:ext>
              </a:extLst>
            </p:cNvPr>
            <p:cNvSpPr/>
            <p:nvPr/>
          </p:nvSpPr>
          <p:spPr>
            <a:xfrm>
              <a:off x="-2809875" y="3746428"/>
              <a:ext cx="1762125" cy="7410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ysClr val="windowText" lastClr="000000"/>
                  </a:solidFill>
                </a:rPr>
                <a:t>Re-ID</a:t>
              </a:r>
              <a:endParaRPr lang="en-CA" sz="1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E7CAA9-C143-B148-B31E-F9956687B63A}"/>
                </a:ext>
              </a:extLst>
            </p:cNvPr>
            <p:cNvSpPr/>
            <p:nvPr/>
          </p:nvSpPr>
          <p:spPr>
            <a:xfrm>
              <a:off x="-668976" y="3746428"/>
              <a:ext cx="1762124" cy="7410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</a:rPr>
                <a:t>Legibility Classifier</a:t>
              </a:r>
              <a:endParaRPr lang="en-CA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8B707C8-CE50-55D9-988E-5299FF1D2635}"/>
                </a:ext>
              </a:extLst>
            </p:cNvPr>
            <p:cNvSpPr/>
            <p:nvPr/>
          </p:nvSpPr>
          <p:spPr>
            <a:xfrm>
              <a:off x="12998829" y="3746428"/>
              <a:ext cx="1762124" cy="7410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ysClr val="windowText" lastClr="000000"/>
                  </a:solidFill>
                </a:rPr>
                <a:t>Prediction Aggregation</a:t>
              </a:r>
              <a:endParaRPr lang="en-CA" sz="9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78EBA7-C525-DF4A-6BFB-7CD37B7B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78548" y="3600465"/>
              <a:ext cx="365791" cy="102878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061F7BD-84E8-E365-1B23-2ACE9C080DEA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 flipV="1">
              <a:off x="-3251043" y="4116963"/>
              <a:ext cx="441168" cy="105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16B187D-F399-B779-89DF-E3EFADFCD9E0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-1047750" y="4116964"/>
              <a:ext cx="378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5B8F0E-CEC7-2FB6-C4D6-65B01D313F7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14760953" y="4114859"/>
              <a:ext cx="617595" cy="21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0BBE82-58AE-0BFC-41AE-E30A038B205A}"/>
                </a:ext>
              </a:extLst>
            </p:cNvPr>
            <p:cNvSpPr txBox="1"/>
            <p:nvPr/>
          </p:nvSpPr>
          <p:spPr>
            <a:xfrm>
              <a:off x="-1578477" y="2080735"/>
              <a:ext cx="15300586" cy="64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300" dirty="0"/>
                <a:t>SuperResolutionJerseyNumberRecognitionPlusPlus (SR-JNR++)</a:t>
              </a:r>
              <a:endParaRPr lang="en-CA" sz="1400" spc="3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4A50658-0019-86FC-A71D-1F0527CADED7}"/>
                </a:ext>
              </a:extLst>
            </p:cNvPr>
            <p:cNvGrpSpPr/>
            <p:nvPr/>
          </p:nvGrpSpPr>
          <p:grpSpPr>
            <a:xfrm>
              <a:off x="7138158" y="2764293"/>
              <a:ext cx="5019675" cy="2664052"/>
              <a:chOff x="7138158" y="2764293"/>
              <a:chExt cx="5019675" cy="266405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104A7E4-6420-AA73-DDCB-88B32CEE0258}"/>
                  </a:ext>
                </a:extLst>
              </p:cNvPr>
              <p:cNvGrpSpPr/>
              <p:nvPr/>
            </p:nvGrpSpPr>
            <p:grpSpPr>
              <a:xfrm>
                <a:off x="7138158" y="2764293"/>
                <a:ext cx="5019675" cy="2664052"/>
                <a:chOff x="5485569" y="2842337"/>
                <a:chExt cx="5019675" cy="1653464"/>
              </a:xfrm>
            </p:grpSpPr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CDC891B4-3FB8-7638-93C0-4074364E9BE5}"/>
                    </a:ext>
                  </a:extLst>
                </p:cNvPr>
                <p:cNvSpPr/>
                <p:nvPr/>
              </p:nvSpPr>
              <p:spPr>
                <a:xfrm>
                  <a:off x="5485569" y="2867964"/>
                  <a:ext cx="5019675" cy="1627837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CA36E84-32CE-396A-0126-5A047A3948E2}"/>
                    </a:ext>
                  </a:extLst>
                </p:cNvPr>
                <p:cNvSpPr txBox="1"/>
                <p:nvPr/>
              </p:nvSpPr>
              <p:spPr>
                <a:xfrm>
                  <a:off x="6194212" y="2842337"/>
                  <a:ext cx="3602388" cy="3610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algn="ctr" rtl="0" eaLnBrk="1" latinLnBrk="0" hangingPunct="1"/>
                  <a:r>
                    <a:rPr lang="en-US" sz="1200" kern="1200" dirty="0">
                      <a:solidFill>
                        <a:srgbClr val="000000"/>
                      </a:solidFill>
                      <a:effectLst/>
                      <a:latin typeface="Aptos" panose="020B0004020202020204" pitchFamily="34" charset="0"/>
                      <a:ea typeface="+mn-ea"/>
                      <a:cs typeface="+mn-cs"/>
                    </a:rPr>
                    <a:t>Scene Text Recognition</a:t>
                  </a:r>
                  <a:endParaRPr lang="en-CA" sz="1200" dirty="0">
                    <a:effectLst/>
                  </a:endParaRPr>
                </a:p>
              </p:txBody>
            </p:sp>
          </p:grpSp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5A074B98-2071-55C4-BC0B-F51E82CAE38D}"/>
                  </a:ext>
                </a:extLst>
              </p:cNvPr>
              <p:cNvSpPr/>
              <p:nvPr/>
            </p:nvSpPr>
            <p:spPr>
              <a:xfrm rot="5400000">
                <a:off x="7152188" y="3332757"/>
                <a:ext cx="901061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" dirty="0"/>
                  <a:t>Text Encoder</a:t>
                </a:r>
                <a:endParaRPr lang="en-CA" sz="300" dirty="0"/>
              </a:p>
            </p:txBody>
          </p:sp>
          <p:sp>
            <p:nvSpPr>
              <p:cNvPr id="54" name="Trapezoid 53">
                <a:extLst>
                  <a:ext uri="{FF2B5EF4-FFF2-40B4-BE49-F238E27FC236}">
                    <a16:creationId xmlns:a16="http://schemas.microsoft.com/office/drawing/2014/main" id="{86603EE2-BD4A-D54A-F5D4-98CFA253032E}"/>
                  </a:ext>
                </a:extLst>
              </p:cNvPr>
              <p:cNvSpPr/>
              <p:nvPr/>
            </p:nvSpPr>
            <p:spPr>
              <a:xfrm rot="5400000">
                <a:off x="7148891" y="4428357"/>
                <a:ext cx="901061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" dirty="0"/>
                  <a:t>Image Encoder</a:t>
                </a:r>
                <a:endParaRPr lang="en-CA" sz="300" dirty="0"/>
              </a:p>
            </p:txBody>
          </p:sp>
          <p:sp>
            <p:nvSpPr>
              <p:cNvPr id="55" name="Trapezoid 54">
                <a:extLst>
                  <a:ext uri="{FF2B5EF4-FFF2-40B4-BE49-F238E27FC236}">
                    <a16:creationId xmlns:a16="http://schemas.microsoft.com/office/drawing/2014/main" id="{6DE77E48-7557-35E2-FC89-5808FDED60B5}"/>
                  </a:ext>
                </a:extLst>
              </p:cNvPr>
              <p:cNvSpPr/>
              <p:nvPr/>
            </p:nvSpPr>
            <p:spPr>
              <a:xfrm rot="16200000" flipH="1">
                <a:off x="11123570" y="3332757"/>
                <a:ext cx="901061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" dirty="0"/>
                  <a:t>Text Decoder</a:t>
                </a:r>
                <a:endParaRPr lang="en-CA" sz="300" dirty="0"/>
              </a:p>
            </p:txBody>
          </p:sp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D7C6C264-056C-1F7F-E3A4-007B8B3F8499}"/>
                  </a:ext>
                </a:extLst>
              </p:cNvPr>
              <p:cNvSpPr/>
              <p:nvPr/>
            </p:nvSpPr>
            <p:spPr>
              <a:xfrm rot="16200000" flipH="1">
                <a:off x="11120272" y="4425074"/>
                <a:ext cx="901061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" dirty="0"/>
                  <a:t>Image Decoder</a:t>
                </a:r>
                <a:endParaRPr lang="en-CA" sz="300" dirty="0"/>
              </a:p>
            </p:txBody>
          </p: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1600B4C2-67D4-9E88-40AF-2C19F7EE5445}"/>
                  </a:ext>
                </a:extLst>
              </p:cNvPr>
              <p:cNvCxnSpPr>
                <a:cxnSpLocks/>
                <a:stCxn id="56" idx="2"/>
                <a:endCxn id="53" idx="2"/>
              </p:cNvCxnSpPr>
              <p:nvPr/>
            </p:nvCxnSpPr>
            <p:spPr>
              <a:xfrm flipH="1" flipV="1">
                <a:off x="7381484" y="3553994"/>
                <a:ext cx="4410559" cy="1092317"/>
              </a:xfrm>
              <a:prstGeom prst="bentConnector5">
                <a:avLst>
                  <a:gd name="adj1" fmla="val -5183"/>
                  <a:gd name="adj2" fmla="val 50000"/>
                  <a:gd name="adj3" fmla="val 104319"/>
                </a:avLst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213C0C7-0B4E-1197-FFBB-026786160AE0}"/>
                  </a:ext>
                </a:extLst>
              </p:cNvPr>
              <p:cNvCxnSpPr>
                <a:cxnSpLocks/>
                <a:stCxn id="54" idx="0"/>
                <a:endCxn id="56" idx="0"/>
              </p:cNvCxnSpPr>
              <p:nvPr/>
            </p:nvCxnSpPr>
            <p:spPr>
              <a:xfrm flipV="1">
                <a:off x="7820659" y="4646313"/>
                <a:ext cx="3528908" cy="3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6DDB0A0-227F-39FB-525E-F67EF8A315CE}"/>
                  </a:ext>
                </a:extLst>
              </p:cNvPr>
              <p:cNvCxnSpPr>
                <a:cxnSpLocks/>
                <a:endCxn id="61" idx="4"/>
              </p:cNvCxnSpPr>
              <p:nvPr/>
            </p:nvCxnSpPr>
            <p:spPr>
              <a:xfrm flipV="1">
                <a:off x="9647995" y="3696045"/>
                <a:ext cx="0" cy="9535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60890EF-98F9-BD1E-A379-A7ACD43F35E1}"/>
                  </a:ext>
                </a:extLst>
              </p:cNvPr>
              <p:cNvCxnSpPr>
                <a:cxnSpLocks/>
                <a:stCxn id="53" idx="0"/>
                <a:endCxn id="61" idx="2"/>
              </p:cNvCxnSpPr>
              <p:nvPr/>
            </p:nvCxnSpPr>
            <p:spPr>
              <a:xfrm>
                <a:off x="7823956" y="3553994"/>
                <a:ext cx="16818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04179FC-3E7A-FD13-C512-2BDE9C804C51}"/>
                  </a:ext>
                </a:extLst>
              </p:cNvPr>
              <p:cNvSpPr/>
              <p:nvPr/>
            </p:nvSpPr>
            <p:spPr>
              <a:xfrm>
                <a:off x="9505795" y="3411945"/>
                <a:ext cx="284400" cy="2841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</a:t>
                </a:r>
                <a:endParaRPr lang="en-CA" sz="1000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4D4F84CD-000B-3FF2-DB17-A2C48B7BA654}"/>
                  </a:ext>
                </a:extLst>
              </p:cNvPr>
              <p:cNvCxnSpPr>
                <a:cxnSpLocks/>
                <a:stCxn id="61" idx="6"/>
                <a:endCxn id="55" idx="0"/>
              </p:cNvCxnSpPr>
              <p:nvPr/>
            </p:nvCxnSpPr>
            <p:spPr>
              <a:xfrm>
                <a:off x="9790194" y="3553994"/>
                <a:ext cx="15626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4BD1B5-3F47-5A50-468B-D35041030BBD}"/>
                </a:ext>
              </a:extLst>
            </p:cNvPr>
            <p:cNvGrpSpPr/>
            <p:nvPr/>
          </p:nvGrpSpPr>
          <p:grpSpPr>
            <a:xfrm>
              <a:off x="1613519" y="2776414"/>
              <a:ext cx="5019675" cy="2637124"/>
              <a:chOff x="1613519" y="2776414"/>
              <a:chExt cx="5019675" cy="263712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E79369B-37A0-4229-9A69-25EF5700D13D}"/>
                  </a:ext>
                </a:extLst>
              </p:cNvPr>
              <p:cNvGrpSpPr/>
              <p:nvPr/>
            </p:nvGrpSpPr>
            <p:grpSpPr>
              <a:xfrm>
                <a:off x="1613519" y="2776414"/>
                <a:ext cx="5019675" cy="2637124"/>
                <a:chOff x="5175868" y="2849861"/>
                <a:chExt cx="5019675" cy="1636751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15D2F120-7FDD-474B-4211-634184C459E0}"/>
                    </a:ext>
                  </a:extLst>
                </p:cNvPr>
                <p:cNvSpPr/>
                <p:nvPr/>
              </p:nvSpPr>
              <p:spPr>
                <a:xfrm>
                  <a:off x="5175868" y="2858775"/>
                  <a:ext cx="5019675" cy="1627837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A18CD7-4D83-93CE-69F6-8DF72F2C8959}"/>
                    </a:ext>
                  </a:extLst>
                </p:cNvPr>
                <p:cNvSpPr txBox="1"/>
                <p:nvPr/>
              </p:nvSpPr>
              <p:spPr>
                <a:xfrm>
                  <a:off x="6261590" y="2849861"/>
                  <a:ext cx="2818271" cy="3610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Super-Resolution</a:t>
                  </a:r>
                  <a:endParaRPr lang="en-CA" sz="1200" dirty="0"/>
                </a:p>
              </p:txBody>
            </p:sp>
          </p:grpSp>
          <p:sp>
            <p:nvSpPr>
              <p:cNvPr id="41" name="Trapezoid 40">
                <a:extLst>
                  <a:ext uri="{FF2B5EF4-FFF2-40B4-BE49-F238E27FC236}">
                    <a16:creationId xmlns:a16="http://schemas.microsoft.com/office/drawing/2014/main" id="{46C42865-935F-9610-C81B-8F6374B361AA}"/>
                  </a:ext>
                </a:extLst>
              </p:cNvPr>
              <p:cNvSpPr/>
              <p:nvPr/>
            </p:nvSpPr>
            <p:spPr>
              <a:xfrm rot="5400000">
                <a:off x="1272844" y="3884888"/>
                <a:ext cx="1429705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/>
                  <a:t>Shallow Feature Extraction</a:t>
                </a:r>
                <a:endParaRPr lang="en-CA" sz="400" dirty="0"/>
              </a:p>
            </p:txBody>
          </p:sp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78F5A72B-5F53-5518-F223-15F74B586084}"/>
                  </a:ext>
                </a:extLst>
              </p:cNvPr>
              <p:cNvSpPr/>
              <p:nvPr/>
            </p:nvSpPr>
            <p:spPr>
              <a:xfrm rot="16200000" flipH="1">
                <a:off x="5570888" y="3893687"/>
                <a:ext cx="1429705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/>
                  <a:t>Image Reconstruction</a:t>
                </a:r>
                <a:endParaRPr lang="en-CA" sz="400" dirty="0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EA45144A-BC31-5DD4-BD36-6B2CBD5CAF7E}"/>
                  </a:ext>
                </a:extLst>
              </p:cNvPr>
              <p:cNvSpPr/>
              <p:nvPr/>
            </p:nvSpPr>
            <p:spPr>
              <a:xfrm flipH="1">
                <a:off x="2458053" y="3841934"/>
                <a:ext cx="623467" cy="426024"/>
              </a:xfrm>
              <a:prstGeom prst="cub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/>
                  <a:t>RDG</a:t>
                </a:r>
                <a:endParaRPr lang="en-CA" sz="100" dirty="0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738A269-0EC6-C4E9-BD98-60A81D39CFCC}"/>
                  </a:ext>
                </a:extLst>
              </p:cNvPr>
              <p:cNvSpPr/>
              <p:nvPr/>
            </p:nvSpPr>
            <p:spPr>
              <a:xfrm flipH="1">
                <a:off x="3295339" y="3841934"/>
                <a:ext cx="623467" cy="426024"/>
              </a:xfrm>
              <a:prstGeom prst="cub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/>
                  <a:t>RDG</a:t>
                </a:r>
                <a:endParaRPr lang="en-CA" sz="200" dirty="0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CCD616F-7A76-6B93-562F-1E4C74169D38}"/>
                  </a:ext>
                </a:extLst>
              </p:cNvPr>
              <p:cNvSpPr/>
              <p:nvPr/>
            </p:nvSpPr>
            <p:spPr>
              <a:xfrm flipH="1">
                <a:off x="5224644" y="3841934"/>
                <a:ext cx="623467" cy="426024"/>
              </a:xfrm>
              <a:prstGeom prst="cub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/>
                  <a:t>RDG</a:t>
                </a:r>
                <a:endParaRPr lang="en-CA" sz="200" dirty="0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3139E57-A89E-C039-B866-469D7BFD6650}"/>
                  </a:ext>
                </a:extLst>
              </p:cNvPr>
              <p:cNvCxnSpPr>
                <a:cxnSpLocks/>
                <a:stCxn id="41" idx="0"/>
                <a:endCxn id="43" idx="4"/>
              </p:cNvCxnSpPr>
              <p:nvPr/>
            </p:nvCxnSpPr>
            <p:spPr>
              <a:xfrm>
                <a:off x="2208935" y="4106127"/>
                <a:ext cx="355624" cy="20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6D7E5CA-87A9-3187-C493-6CD7EE315BDD}"/>
                  </a:ext>
                </a:extLst>
              </p:cNvPr>
              <p:cNvCxnSpPr>
                <a:cxnSpLocks/>
                <a:stCxn id="43" idx="2"/>
                <a:endCxn id="44" idx="4"/>
              </p:cNvCxnSpPr>
              <p:nvPr/>
            </p:nvCxnSpPr>
            <p:spPr>
              <a:xfrm>
                <a:off x="3081520" y="4108200"/>
                <a:ext cx="32032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6334C8F-AD20-577B-9A78-530E0731B1C5}"/>
                  </a:ext>
                </a:extLst>
              </p:cNvPr>
              <p:cNvCxnSpPr>
                <a:cxnSpLocks/>
                <a:stCxn id="44" idx="2"/>
              </p:cNvCxnSpPr>
              <p:nvPr/>
            </p:nvCxnSpPr>
            <p:spPr>
              <a:xfrm>
                <a:off x="3918806" y="4108200"/>
                <a:ext cx="319902" cy="44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62C8B64-01A7-3EE9-2F80-874AB1D59E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6007" y="4114859"/>
                <a:ext cx="1092442" cy="604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2C9E082F-4D60-4E89-F867-D8B9B0A057F7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>
              <a:off x="2404198" y="4102158"/>
              <a:ext cx="5195224" cy="942658"/>
            </a:xfrm>
            <a:prstGeom prst="bentConnector4">
              <a:avLst>
                <a:gd name="adj1" fmla="val -2080"/>
                <a:gd name="adj2" fmla="val 15092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47FE12-5F3F-0FEC-3D54-FA120965AC27}"/>
                </a:ext>
              </a:extLst>
            </p:cNvPr>
            <p:cNvCxnSpPr>
              <a:cxnSpLocks/>
              <a:stCxn id="8" idx="3"/>
              <a:endCxn id="41" idx="2"/>
            </p:cNvCxnSpPr>
            <p:nvPr/>
          </p:nvCxnSpPr>
          <p:spPr>
            <a:xfrm flipV="1">
              <a:off x="1093148" y="4106127"/>
              <a:ext cx="673313" cy="108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B780A55B-783B-CD6B-B1F9-67D3EAF93295}"/>
                </a:ext>
              </a:extLst>
            </p:cNvPr>
            <p:cNvCxnSpPr>
              <a:cxnSpLocks/>
              <a:stCxn id="42" idx="2"/>
              <a:endCxn id="54" idx="2"/>
            </p:cNvCxnSpPr>
            <p:nvPr/>
          </p:nvCxnSpPr>
          <p:spPr>
            <a:xfrm>
              <a:off x="6506977" y="4114927"/>
              <a:ext cx="871207" cy="53466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94C49D-7E3D-DC96-8F1D-EB37DD0E6EE8}"/>
                </a:ext>
              </a:extLst>
            </p:cNvPr>
            <p:cNvCxnSpPr>
              <a:cxnSpLocks/>
              <a:stCxn id="45" idx="2"/>
              <a:endCxn id="42" idx="0"/>
            </p:cNvCxnSpPr>
            <p:nvPr/>
          </p:nvCxnSpPr>
          <p:spPr>
            <a:xfrm>
              <a:off x="5848113" y="4108200"/>
              <a:ext cx="216392" cy="67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CE0E588-4C80-6893-70A0-19FD0727AD3D}"/>
                </a:ext>
              </a:extLst>
            </p:cNvPr>
            <p:cNvCxnSpPr>
              <a:cxnSpLocks/>
              <a:stCxn id="55" idx="2"/>
              <a:endCxn id="10" idx="1"/>
            </p:cNvCxnSpPr>
            <p:nvPr/>
          </p:nvCxnSpPr>
          <p:spPr>
            <a:xfrm>
              <a:off x="11795336" y="3553994"/>
              <a:ext cx="1203493" cy="56297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D34B4DE-A2F8-5C65-0E84-FC3D3A7C1EDF}"/>
                </a:ext>
              </a:extLst>
            </p:cNvPr>
            <p:cNvGrpSpPr/>
            <p:nvPr/>
          </p:nvGrpSpPr>
          <p:grpSpPr>
            <a:xfrm>
              <a:off x="3213096" y="5651445"/>
              <a:ext cx="5420844" cy="420137"/>
              <a:chOff x="3279471" y="5651445"/>
              <a:chExt cx="5420844" cy="42013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9B5C548-A3C9-418A-C487-50CD91C7B4FD}"/>
                  </a:ext>
                </a:extLst>
              </p:cNvPr>
              <p:cNvGrpSpPr/>
              <p:nvPr/>
            </p:nvGrpSpPr>
            <p:grpSpPr>
              <a:xfrm>
                <a:off x="3279471" y="5651445"/>
                <a:ext cx="1502050" cy="420135"/>
                <a:chOff x="6720406" y="5614137"/>
                <a:chExt cx="1502050" cy="420135"/>
              </a:xfrm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77A773D7-4593-6879-423A-18C2133894E2}"/>
                    </a:ext>
                  </a:extLst>
                </p:cNvPr>
                <p:cNvSpPr/>
                <p:nvPr/>
              </p:nvSpPr>
              <p:spPr>
                <a:xfrm>
                  <a:off x="6720406" y="5693413"/>
                  <a:ext cx="179999" cy="179999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DA76E54-E6E2-4582-0278-00A34A898C12}"/>
                    </a:ext>
                  </a:extLst>
                </p:cNvPr>
                <p:cNvSpPr txBox="1"/>
                <p:nvPr/>
              </p:nvSpPr>
              <p:spPr>
                <a:xfrm>
                  <a:off x="6898761" y="5614137"/>
                  <a:ext cx="1323695" cy="4201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Unchanged</a:t>
                  </a:r>
                  <a:endParaRPr lang="en-CA" sz="800" dirty="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68F4822-1DEE-11AA-A6B0-DB48A770D6E8}"/>
                  </a:ext>
                </a:extLst>
              </p:cNvPr>
              <p:cNvGrpSpPr/>
              <p:nvPr/>
            </p:nvGrpSpPr>
            <p:grpSpPr>
              <a:xfrm>
                <a:off x="4781520" y="5651445"/>
                <a:ext cx="1091335" cy="420137"/>
                <a:chOff x="4603793" y="5614137"/>
                <a:chExt cx="1091335" cy="420137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DEE5EE7-2930-51A0-E719-F424156F1A49}"/>
                    </a:ext>
                  </a:extLst>
                </p:cNvPr>
                <p:cNvSpPr/>
                <p:nvPr/>
              </p:nvSpPr>
              <p:spPr>
                <a:xfrm>
                  <a:off x="4603793" y="5693413"/>
                  <a:ext cx="180000" cy="179999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6F4A2C3-3CC6-E02F-5701-C61E1238E7DD}"/>
                    </a:ext>
                  </a:extLst>
                </p:cNvPr>
                <p:cNvSpPr txBox="1"/>
                <p:nvPr/>
              </p:nvSpPr>
              <p:spPr>
                <a:xfrm>
                  <a:off x="4782144" y="5614137"/>
                  <a:ext cx="912984" cy="420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Added</a:t>
                  </a:r>
                  <a:endParaRPr lang="en-CA" sz="700" dirty="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788C02C-458E-587F-B4C8-6EEAA355DEAD}"/>
                  </a:ext>
                </a:extLst>
              </p:cNvPr>
              <p:cNvGrpSpPr/>
              <p:nvPr/>
            </p:nvGrpSpPr>
            <p:grpSpPr>
              <a:xfrm>
                <a:off x="5822437" y="5651445"/>
                <a:ext cx="1273127" cy="420134"/>
                <a:chOff x="4603795" y="5614137"/>
                <a:chExt cx="1273127" cy="420134"/>
              </a:xfrm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AF31FC78-FE2F-F5D9-0888-BEBB7F47237F}"/>
                    </a:ext>
                  </a:extLst>
                </p:cNvPr>
                <p:cNvSpPr/>
                <p:nvPr/>
              </p:nvSpPr>
              <p:spPr>
                <a:xfrm>
                  <a:off x="4603795" y="5693413"/>
                  <a:ext cx="179999" cy="180002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67B54EF-44DA-F028-6DA2-1BF662420D08}"/>
                    </a:ext>
                  </a:extLst>
                </p:cNvPr>
                <p:cNvSpPr txBox="1"/>
                <p:nvPr/>
              </p:nvSpPr>
              <p:spPr>
                <a:xfrm>
                  <a:off x="4782146" y="5614137"/>
                  <a:ext cx="1094776" cy="420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Modified</a:t>
                  </a:r>
                  <a:endParaRPr lang="en-CA" sz="700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464ABED-9D32-E2C3-ED61-C9B62152A77F}"/>
                  </a:ext>
                </a:extLst>
              </p:cNvPr>
              <p:cNvGrpSpPr/>
              <p:nvPr/>
            </p:nvGrpSpPr>
            <p:grpSpPr>
              <a:xfrm>
                <a:off x="7065325" y="5651445"/>
                <a:ext cx="1634990" cy="420135"/>
                <a:chOff x="6499508" y="5662879"/>
                <a:chExt cx="1634990" cy="420135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9E13AE1-D651-EECB-9F25-AC8447E936E5}"/>
                    </a:ext>
                  </a:extLst>
                </p:cNvPr>
                <p:cNvSpPr txBox="1"/>
                <p:nvPr/>
              </p:nvSpPr>
              <p:spPr>
                <a:xfrm>
                  <a:off x="6679512" y="5662879"/>
                  <a:ext cx="1454986" cy="4201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Concatenate</a:t>
                  </a:r>
                  <a:endParaRPr lang="en-CA" sz="700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09A9FDB-0ABD-4FCA-4BDD-8E388FEC0851}"/>
                    </a:ext>
                  </a:extLst>
                </p:cNvPr>
                <p:cNvSpPr/>
                <p:nvPr/>
              </p:nvSpPr>
              <p:spPr>
                <a:xfrm>
                  <a:off x="6499508" y="5720806"/>
                  <a:ext cx="180000" cy="179999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/>
                    <a:t>c</a:t>
                  </a:r>
                  <a:endParaRPr lang="en-CA" sz="700" dirty="0"/>
                </a:p>
              </p:txBody>
            </p: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E71BA4C-73C8-2C4C-4617-9F5AAB4AB96F}"/>
              </a:ext>
            </a:extLst>
          </p:cNvPr>
          <p:cNvGrpSpPr>
            <a:grpSpLocks noChangeAspect="1"/>
          </p:cNvGrpSpPr>
          <p:nvPr/>
        </p:nvGrpSpPr>
        <p:grpSpPr>
          <a:xfrm>
            <a:off x="546120" y="1314894"/>
            <a:ext cx="9796522" cy="1913080"/>
            <a:chOff x="-4394124" y="2057399"/>
            <a:chExt cx="20573669" cy="4017660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B89927AF-4C1D-BDD5-A797-B84B2A21D3A5}"/>
                </a:ext>
              </a:extLst>
            </p:cNvPr>
            <p:cNvSpPr/>
            <p:nvPr/>
          </p:nvSpPr>
          <p:spPr>
            <a:xfrm>
              <a:off x="-3055780" y="2057399"/>
              <a:ext cx="18657730" cy="35596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822D615-2EAD-000E-A350-5758876FD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394124" y="3234027"/>
              <a:ext cx="1143081" cy="1786939"/>
            </a:xfrm>
            <a:prstGeom prst="rect">
              <a:avLst/>
            </a:prstGeom>
          </p:spPr>
        </p:pic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ECE45802-EB71-B5E3-B65F-341DC495A270}"/>
                </a:ext>
              </a:extLst>
            </p:cNvPr>
            <p:cNvSpPr/>
            <p:nvPr/>
          </p:nvSpPr>
          <p:spPr>
            <a:xfrm>
              <a:off x="-2809875" y="3746428"/>
              <a:ext cx="1762125" cy="7410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ysClr val="windowText" lastClr="000000"/>
                  </a:solidFill>
                </a:rPr>
                <a:t>Re-ID</a:t>
              </a:r>
              <a:endParaRPr lang="en-CA" sz="1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A8CE6B8-A8ED-C4F3-30C5-423B737898F7}"/>
                </a:ext>
              </a:extLst>
            </p:cNvPr>
            <p:cNvSpPr/>
            <p:nvPr/>
          </p:nvSpPr>
          <p:spPr>
            <a:xfrm>
              <a:off x="-857250" y="3746428"/>
              <a:ext cx="1762125" cy="7410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</a:rPr>
                <a:t>Legibility Classifier</a:t>
              </a:r>
              <a:endParaRPr lang="en-CA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D3B7F0A-E71D-66A4-A2EA-DDFBEB45058D}"/>
                </a:ext>
              </a:extLst>
            </p:cNvPr>
            <p:cNvSpPr/>
            <p:nvPr/>
          </p:nvSpPr>
          <p:spPr>
            <a:xfrm>
              <a:off x="1147095" y="3746428"/>
              <a:ext cx="1762124" cy="741069"/>
            </a:xfrm>
            <a:prstGeom prst="roundRect">
              <a:avLst/>
            </a:prstGeom>
            <a:solidFill>
              <a:srgbClr val="C1E5F5"/>
            </a:solidFill>
            <a:ln w="9525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</a:rPr>
                <a:t>Pose Detection</a:t>
              </a:r>
              <a:endParaRPr lang="en-CA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8320B34-3581-96EC-D4B3-E05ABE99B2E8}"/>
                </a:ext>
              </a:extLst>
            </p:cNvPr>
            <p:cNvSpPr/>
            <p:nvPr/>
          </p:nvSpPr>
          <p:spPr>
            <a:xfrm>
              <a:off x="13477876" y="3746428"/>
              <a:ext cx="1762125" cy="7410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ysClr val="windowText" lastClr="000000"/>
                  </a:solidFill>
                </a:rPr>
                <a:t>Prediction Aggregation</a:t>
              </a:r>
              <a:endParaRPr lang="en-CA" sz="9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79EFBC5-7661-F07A-F2AB-E3638AE5E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13753" y="3613103"/>
              <a:ext cx="365792" cy="1028789"/>
            </a:xfrm>
            <a:prstGeom prst="rect">
              <a:avLst/>
            </a:prstGeom>
          </p:spPr>
        </p:pic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1AEF915-2C8A-5E9E-2D18-DAE3DB88670E}"/>
                </a:ext>
              </a:extLst>
            </p:cNvPr>
            <p:cNvCxnSpPr>
              <a:stCxn id="78" idx="3"/>
              <a:endCxn id="79" idx="1"/>
            </p:cNvCxnSpPr>
            <p:nvPr/>
          </p:nvCxnSpPr>
          <p:spPr>
            <a:xfrm flipV="1">
              <a:off x="-3251043" y="4116963"/>
              <a:ext cx="441168" cy="105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B1487FD-7B37-0A97-7752-8B52EF449C9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-1047750" y="4116963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352EDB7-5726-1956-7762-DF5C1686B4DB}"/>
                </a:ext>
              </a:extLst>
            </p:cNvPr>
            <p:cNvCxnSpPr>
              <a:cxnSpLocks/>
              <a:stCxn id="80" idx="3"/>
              <a:endCxn id="81" idx="1"/>
            </p:cNvCxnSpPr>
            <p:nvPr/>
          </p:nvCxnSpPr>
          <p:spPr>
            <a:xfrm>
              <a:off x="904874" y="4116963"/>
              <a:ext cx="242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7A327FB-7033-3010-CA48-33FED7E983C6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5240001" y="4116963"/>
              <a:ext cx="573752" cy="105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074F79E-F61F-3F50-4BD7-E641B2CC636F}"/>
                </a:ext>
              </a:extLst>
            </p:cNvPr>
            <p:cNvSpPr txBox="1"/>
            <p:nvPr/>
          </p:nvSpPr>
          <p:spPr>
            <a:xfrm>
              <a:off x="-317172" y="2121007"/>
              <a:ext cx="13984297" cy="64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300" dirty="0"/>
                <a:t>SuperResolutionJerseyNumberRecognitionPlus (SR-JNR+)</a:t>
              </a:r>
              <a:endParaRPr lang="en-CA" sz="1400" spc="3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6EA4F30-40DA-21F1-CFFC-2B045FD640DB}"/>
                </a:ext>
              </a:extLst>
            </p:cNvPr>
            <p:cNvGrpSpPr/>
            <p:nvPr/>
          </p:nvGrpSpPr>
          <p:grpSpPr>
            <a:xfrm>
              <a:off x="8262938" y="2805581"/>
              <a:ext cx="5019675" cy="2622762"/>
              <a:chOff x="8262938" y="2805581"/>
              <a:chExt cx="5019675" cy="2622762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A61FF46-A57B-2D5E-EFBB-CDEAE0235A75}"/>
                  </a:ext>
                </a:extLst>
              </p:cNvPr>
              <p:cNvGrpSpPr/>
              <p:nvPr/>
            </p:nvGrpSpPr>
            <p:grpSpPr>
              <a:xfrm>
                <a:off x="8262938" y="2805581"/>
                <a:ext cx="5019675" cy="2622762"/>
                <a:chOff x="6610349" y="2867963"/>
                <a:chExt cx="5019675" cy="1627837"/>
              </a:xfrm>
            </p:grpSpPr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6A21BFC0-7CE6-4E96-A508-A1AFAB71CED5}"/>
                    </a:ext>
                  </a:extLst>
                </p:cNvPr>
                <p:cNvSpPr/>
                <p:nvPr/>
              </p:nvSpPr>
              <p:spPr>
                <a:xfrm>
                  <a:off x="6610349" y="2867963"/>
                  <a:ext cx="5019675" cy="1627837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602E8043-DA3A-29AD-601F-A70CE39B1B99}"/>
                    </a:ext>
                  </a:extLst>
                </p:cNvPr>
                <p:cNvSpPr txBox="1"/>
                <p:nvPr/>
              </p:nvSpPr>
              <p:spPr>
                <a:xfrm>
                  <a:off x="7318994" y="2869166"/>
                  <a:ext cx="3602387" cy="3610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algn="ctr" rtl="0" eaLnBrk="1" latinLnBrk="0" hangingPunct="1"/>
                  <a:r>
                    <a:rPr lang="en-US" sz="1200" kern="1200" dirty="0">
                      <a:solidFill>
                        <a:srgbClr val="000000"/>
                      </a:solidFill>
                      <a:effectLst/>
                      <a:latin typeface="Aptos" panose="020B0004020202020204" pitchFamily="34" charset="0"/>
                      <a:ea typeface="+mn-ea"/>
                      <a:cs typeface="+mn-cs"/>
                    </a:rPr>
                    <a:t>Scene Text Recognition</a:t>
                  </a:r>
                  <a:endParaRPr lang="en-CA" sz="1200" dirty="0">
                    <a:effectLst/>
                  </a:endParaRPr>
                </a:p>
              </p:txBody>
            </p:sp>
          </p:grpSp>
          <p:sp>
            <p:nvSpPr>
              <p:cNvPr id="125" name="Trapezoid 124">
                <a:extLst>
                  <a:ext uri="{FF2B5EF4-FFF2-40B4-BE49-F238E27FC236}">
                    <a16:creationId xmlns:a16="http://schemas.microsoft.com/office/drawing/2014/main" id="{4401B1D3-F866-3B54-735F-7ADD9C6DFACF}"/>
                  </a:ext>
                </a:extLst>
              </p:cNvPr>
              <p:cNvSpPr/>
              <p:nvPr/>
            </p:nvSpPr>
            <p:spPr>
              <a:xfrm rot="5400000">
                <a:off x="8276969" y="3332755"/>
                <a:ext cx="901061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" dirty="0"/>
                  <a:t>Text Encoder</a:t>
                </a:r>
                <a:endParaRPr lang="en-CA" sz="300" dirty="0"/>
              </a:p>
            </p:txBody>
          </p:sp>
          <p:sp>
            <p:nvSpPr>
              <p:cNvPr id="126" name="Trapezoid 125">
                <a:extLst>
                  <a:ext uri="{FF2B5EF4-FFF2-40B4-BE49-F238E27FC236}">
                    <a16:creationId xmlns:a16="http://schemas.microsoft.com/office/drawing/2014/main" id="{9841CEA5-5271-B645-2E3B-F28BBCFF8EAF}"/>
                  </a:ext>
                </a:extLst>
              </p:cNvPr>
              <p:cNvSpPr/>
              <p:nvPr/>
            </p:nvSpPr>
            <p:spPr>
              <a:xfrm rot="5400000">
                <a:off x="8273671" y="4428354"/>
                <a:ext cx="901061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" dirty="0"/>
                  <a:t>Image Encoder</a:t>
                </a:r>
                <a:endParaRPr lang="en-CA" sz="300" dirty="0"/>
              </a:p>
            </p:txBody>
          </p:sp>
          <p:sp>
            <p:nvSpPr>
              <p:cNvPr id="127" name="Trapezoid 126">
                <a:extLst>
                  <a:ext uri="{FF2B5EF4-FFF2-40B4-BE49-F238E27FC236}">
                    <a16:creationId xmlns:a16="http://schemas.microsoft.com/office/drawing/2014/main" id="{DBB1CBC4-0E6C-2D64-4949-01EA9F53D3D2}"/>
                  </a:ext>
                </a:extLst>
              </p:cNvPr>
              <p:cNvSpPr/>
              <p:nvPr/>
            </p:nvSpPr>
            <p:spPr>
              <a:xfrm rot="16200000" flipH="1">
                <a:off x="12248351" y="3332755"/>
                <a:ext cx="901061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" dirty="0"/>
                  <a:t>Text Decoder</a:t>
                </a:r>
                <a:endParaRPr lang="en-CA" sz="300" dirty="0"/>
              </a:p>
            </p:txBody>
          </p:sp>
          <p:sp>
            <p:nvSpPr>
              <p:cNvPr id="128" name="Trapezoid 127">
                <a:extLst>
                  <a:ext uri="{FF2B5EF4-FFF2-40B4-BE49-F238E27FC236}">
                    <a16:creationId xmlns:a16="http://schemas.microsoft.com/office/drawing/2014/main" id="{6E15A8A5-2DF4-3A22-7E77-5F33FEE0E6FE}"/>
                  </a:ext>
                </a:extLst>
              </p:cNvPr>
              <p:cNvSpPr/>
              <p:nvPr/>
            </p:nvSpPr>
            <p:spPr>
              <a:xfrm rot="16200000" flipH="1">
                <a:off x="12245053" y="4425073"/>
                <a:ext cx="901061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" dirty="0"/>
                  <a:t>Image Decoder</a:t>
                </a:r>
                <a:endParaRPr lang="en-CA" sz="300" dirty="0"/>
              </a:p>
            </p:txBody>
          </p:sp>
          <p:cxnSp>
            <p:nvCxnSpPr>
              <p:cNvPr id="129" name="Connector: Elbow 128">
                <a:extLst>
                  <a:ext uri="{FF2B5EF4-FFF2-40B4-BE49-F238E27FC236}">
                    <a16:creationId xmlns:a16="http://schemas.microsoft.com/office/drawing/2014/main" id="{1753927D-96B6-C288-9DB3-64B34B37C937}"/>
                  </a:ext>
                </a:extLst>
              </p:cNvPr>
              <p:cNvCxnSpPr>
                <a:cxnSpLocks/>
                <a:stCxn id="128" idx="2"/>
                <a:endCxn id="125" idx="2"/>
              </p:cNvCxnSpPr>
              <p:nvPr/>
            </p:nvCxnSpPr>
            <p:spPr>
              <a:xfrm flipH="1" flipV="1">
                <a:off x="8506263" y="3553993"/>
                <a:ext cx="4410558" cy="1092318"/>
              </a:xfrm>
              <a:prstGeom prst="bentConnector5">
                <a:avLst>
                  <a:gd name="adj1" fmla="val -3369"/>
                  <a:gd name="adj2" fmla="val 50000"/>
                  <a:gd name="adj3" fmla="val 104319"/>
                </a:avLst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A74A12E3-588D-86CE-7C08-B03432CDD6AF}"/>
                  </a:ext>
                </a:extLst>
              </p:cNvPr>
              <p:cNvCxnSpPr>
                <a:cxnSpLocks/>
                <a:stCxn id="126" idx="0"/>
                <a:endCxn id="128" idx="0"/>
              </p:cNvCxnSpPr>
              <p:nvPr/>
            </p:nvCxnSpPr>
            <p:spPr>
              <a:xfrm flipV="1">
                <a:off x="8945439" y="4646311"/>
                <a:ext cx="3528908" cy="32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24ED3EB4-217C-06FD-C86B-FBC85F2C0FBE}"/>
                  </a:ext>
                </a:extLst>
              </p:cNvPr>
              <p:cNvCxnSpPr>
                <a:cxnSpLocks/>
                <a:endCxn id="133" idx="4"/>
              </p:cNvCxnSpPr>
              <p:nvPr/>
            </p:nvCxnSpPr>
            <p:spPr>
              <a:xfrm flipV="1">
                <a:off x="10772775" y="3696042"/>
                <a:ext cx="0" cy="9535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2B62AC51-A673-75E0-B132-7D6457F24A8E}"/>
                  </a:ext>
                </a:extLst>
              </p:cNvPr>
              <p:cNvCxnSpPr>
                <a:cxnSpLocks/>
                <a:stCxn id="125" idx="0"/>
                <a:endCxn id="133" idx="2"/>
              </p:cNvCxnSpPr>
              <p:nvPr/>
            </p:nvCxnSpPr>
            <p:spPr>
              <a:xfrm>
                <a:off x="8948737" y="3553993"/>
                <a:ext cx="16818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AA04FDC-7852-3170-68F5-B3A60A742BCF}"/>
                  </a:ext>
                </a:extLst>
              </p:cNvPr>
              <p:cNvSpPr/>
              <p:nvPr/>
            </p:nvSpPr>
            <p:spPr>
              <a:xfrm>
                <a:off x="10630575" y="3411943"/>
                <a:ext cx="284400" cy="28409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</a:t>
                </a:r>
                <a:endParaRPr lang="en-CA" sz="1000" dirty="0"/>
              </a:p>
            </p:txBody>
          </p: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CB3B5D94-A627-9012-3C2F-B5B2443F8411}"/>
                  </a:ext>
                </a:extLst>
              </p:cNvPr>
              <p:cNvCxnSpPr>
                <a:cxnSpLocks/>
                <a:stCxn id="133" idx="6"/>
                <a:endCxn id="127" idx="0"/>
              </p:cNvCxnSpPr>
              <p:nvPr/>
            </p:nvCxnSpPr>
            <p:spPr>
              <a:xfrm>
                <a:off x="10914975" y="3553993"/>
                <a:ext cx="156267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CCF06FD-798F-1914-6435-72B735E4A98E}"/>
                </a:ext>
              </a:extLst>
            </p:cNvPr>
            <p:cNvGrpSpPr/>
            <p:nvPr/>
          </p:nvGrpSpPr>
          <p:grpSpPr>
            <a:xfrm>
              <a:off x="3048000" y="2791218"/>
              <a:ext cx="5019675" cy="2637124"/>
              <a:chOff x="3048000" y="2791218"/>
              <a:chExt cx="5019675" cy="2637124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A30BC76E-A08B-ECD8-B9CD-021CE5756A42}"/>
                  </a:ext>
                </a:extLst>
              </p:cNvPr>
              <p:cNvGrpSpPr/>
              <p:nvPr/>
            </p:nvGrpSpPr>
            <p:grpSpPr>
              <a:xfrm>
                <a:off x="3048000" y="2791218"/>
                <a:ext cx="5019675" cy="2637124"/>
                <a:chOff x="6610349" y="2859049"/>
                <a:chExt cx="5019675" cy="1636751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B2670032-06F4-605F-297C-6D42C0B49392}"/>
                    </a:ext>
                  </a:extLst>
                </p:cNvPr>
                <p:cNvSpPr/>
                <p:nvPr/>
              </p:nvSpPr>
              <p:spPr>
                <a:xfrm>
                  <a:off x="6610349" y="2867963"/>
                  <a:ext cx="5019675" cy="1627837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E0AAA72-2E06-690E-F5DB-B898676176A1}"/>
                    </a:ext>
                  </a:extLst>
                </p:cNvPr>
                <p:cNvSpPr txBox="1"/>
                <p:nvPr/>
              </p:nvSpPr>
              <p:spPr>
                <a:xfrm>
                  <a:off x="7696071" y="2859049"/>
                  <a:ext cx="2818271" cy="3610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Super-Resolution</a:t>
                  </a:r>
                  <a:endParaRPr lang="en-CA" sz="1200" dirty="0"/>
                </a:p>
              </p:txBody>
            </p:sp>
          </p:grpSp>
          <p:sp>
            <p:nvSpPr>
              <p:cNvPr id="113" name="Trapezoid 112">
                <a:extLst>
                  <a:ext uri="{FF2B5EF4-FFF2-40B4-BE49-F238E27FC236}">
                    <a16:creationId xmlns:a16="http://schemas.microsoft.com/office/drawing/2014/main" id="{41D39DE1-7A07-189D-60AD-3B122CFE79FD}"/>
                  </a:ext>
                </a:extLst>
              </p:cNvPr>
              <p:cNvSpPr/>
              <p:nvPr/>
            </p:nvSpPr>
            <p:spPr>
              <a:xfrm rot="5400000">
                <a:off x="2707326" y="3899692"/>
                <a:ext cx="1429705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/>
                  <a:t>Shallow Feature Extraction</a:t>
                </a:r>
                <a:endParaRPr lang="en-CA" sz="400" dirty="0"/>
              </a:p>
            </p:txBody>
          </p:sp>
          <p:sp>
            <p:nvSpPr>
              <p:cNvPr id="114" name="Trapezoid 113">
                <a:extLst>
                  <a:ext uri="{FF2B5EF4-FFF2-40B4-BE49-F238E27FC236}">
                    <a16:creationId xmlns:a16="http://schemas.microsoft.com/office/drawing/2014/main" id="{0C16F872-0C88-A5E2-0D7F-1766A543DC6D}"/>
                  </a:ext>
                </a:extLst>
              </p:cNvPr>
              <p:cNvSpPr/>
              <p:nvPr/>
            </p:nvSpPr>
            <p:spPr>
              <a:xfrm rot="16200000" flipH="1">
                <a:off x="7005370" y="3908491"/>
                <a:ext cx="1429705" cy="442474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/>
                  <a:t>Image Reconstruction</a:t>
                </a:r>
                <a:endParaRPr lang="en-CA" sz="400" dirty="0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FDBA0982-7818-3530-5C97-6B52F1A0F366}"/>
                  </a:ext>
                </a:extLst>
              </p:cNvPr>
              <p:cNvSpPr/>
              <p:nvPr/>
            </p:nvSpPr>
            <p:spPr>
              <a:xfrm flipH="1">
                <a:off x="3892534" y="3856738"/>
                <a:ext cx="623467" cy="426024"/>
              </a:xfrm>
              <a:prstGeom prst="cub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/>
                  <a:t>RDG</a:t>
                </a:r>
                <a:endParaRPr lang="en-CA" sz="100" dirty="0"/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0D872099-452F-91B2-A92A-44A4A494D212}"/>
                  </a:ext>
                </a:extLst>
              </p:cNvPr>
              <p:cNvSpPr/>
              <p:nvPr/>
            </p:nvSpPr>
            <p:spPr>
              <a:xfrm flipH="1">
                <a:off x="4729820" y="3856738"/>
                <a:ext cx="623467" cy="426024"/>
              </a:xfrm>
              <a:prstGeom prst="cub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/>
                  <a:t>RDG</a:t>
                </a:r>
                <a:endParaRPr lang="en-CA" sz="200" dirty="0"/>
              </a:p>
            </p:txBody>
          </p:sp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D142AA28-19D8-F497-A1D6-0B139F4055BE}"/>
                  </a:ext>
                </a:extLst>
              </p:cNvPr>
              <p:cNvSpPr/>
              <p:nvPr/>
            </p:nvSpPr>
            <p:spPr>
              <a:xfrm flipH="1">
                <a:off x="6659126" y="3856738"/>
                <a:ext cx="623467" cy="426024"/>
              </a:xfrm>
              <a:prstGeom prst="cub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/>
                  <a:t>RDG</a:t>
                </a:r>
                <a:endParaRPr lang="en-CA" sz="200" dirty="0"/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5EDFE88B-6747-813D-E982-44458C46510E}"/>
                  </a:ext>
                </a:extLst>
              </p:cNvPr>
              <p:cNvCxnSpPr>
                <a:cxnSpLocks/>
                <a:stCxn id="113" idx="0"/>
                <a:endCxn id="115" idx="4"/>
              </p:cNvCxnSpPr>
              <p:nvPr/>
            </p:nvCxnSpPr>
            <p:spPr>
              <a:xfrm>
                <a:off x="3643416" y="4120930"/>
                <a:ext cx="355624" cy="20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2BF0D098-E043-83DB-6438-4CEB3F61721F}"/>
                  </a:ext>
                </a:extLst>
              </p:cNvPr>
              <p:cNvCxnSpPr>
                <a:cxnSpLocks/>
                <a:stCxn id="115" idx="2"/>
                <a:endCxn id="116" idx="4"/>
              </p:cNvCxnSpPr>
              <p:nvPr/>
            </p:nvCxnSpPr>
            <p:spPr>
              <a:xfrm>
                <a:off x="4516001" y="4123003"/>
                <a:ext cx="3203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1B88A69E-6798-6605-5128-4F510BD0710D}"/>
                  </a:ext>
                </a:extLst>
              </p:cNvPr>
              <p:cNvCxnSpPr>
                <a:cxnSpLocks/>
                <a:stCxn id="116" idx="2"/>
              </p:cNvCxnSpPr>
              <p:nvPr/>
            </p:nvCxnSpPr>
            <p:spPr>
              <a:xfrm>
                <a:off x="5353287" y="4123003"/>
                <a:ext cx="319902" cy="44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9828EE5-6804-C2B1-3284-869E90F037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0489" y="4129662"/>
                <a:ext cx="1092443" cy="6041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742625B2-AFD1-3BDE-808C-B6A93DC57F56}"/>
                </a:ext>
              </a:extLst>
            </p:cNvPr>
            <p:cNvCxnSpPr>
              <a:cxnSpLocks/>
              <a:endCxn id="126" idx="3"/>
            </p:cNvCxnSpPr>
            <p:nvPr/>
          </p:nvCxnSpPr>
          <p:spPr>
            <a:xfrm>
              <a:off x="3838679" y="4116962"/>
              <a:ext cx="4885523" cy="927851"/>
            </a:xfrm>
            <a:prstGeom prst="bentConnector4">
              <a:avLst>
                <a:gd name="adj1" fmla="val -1254"/>
                <a:gd name="adj2" fmla="val 14966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8BBCF5B6-0960-BA2D-01F7-3F5D5F3347D0}"/>
                </a:ext>
              </a:extLst>
            </p:cNvPr>
            <p:cNvCxnSpPr>
              <a:cxnSpLocks/>
              <a:stCxn id="114" idx="2"/>
              <a:endCxn id="126" idx="2"/>
            </p:cNvCxnSpPr>
            <p:nvPr/>
          </p:nvCxnSpPr>
          <p:spPr>
            <a:xfrm>
              <a:off x="7941460" y="4129729"/>
              <a:ext cx="561505" cy="519863"/>
            </a:xfrm>
            <a:prstGeom prst="bentConnector5">
              <a:avLst>
                <a:gd name="adj1" fmla="val 40712"/>
                <a:gd name="adj2" fmla="val 50000"/>
                <a:gd name="adj3" fmla="val 411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EC8FA05-A0E8-8772-8EB3-5A9C4A8A7FF1}"/>
                </a:ext>
              </a:extLst>
            </p:cNvPr>
            <p:cNvCxnSpPr>
              <a:cxnSpLocks/>
              <a:stCxn id="117" idx="2"/>
              <a:endCxn id="114" idx="0"/>
            </p:cNvCxnSpPr>
            <p:nvPr/>
          </p:nvCxnSpPr>
          <p:spPr>
            <a:xfrm>
              <a:off x="7282593" y="4123003"/>
              <a:ext cx="216393" cy="67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EB166817-1FED-8939-B262-D1B8C0014A21}"/>
                </a:ext>
              </a:extLst>
            </p:cNvPr>
            <p:cNvCxnSpPr>
              <a:cxnSpLocks/>
              <a:stCxn id="127" idx="2"/>
              <a:endCxn id="82" idx="1"/>
            </p:cNvCxnSpPr>
            <p:nvPr/>
          </p:nvCxnSpPr>
          <p:spPr>
            <a:xfrm>
              <a:off x="12920119" y="3553993"/>
              <a:ext cx="557757" cy="56297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D4603AF-CDEB-E913-9A47-AD43E334B4CA}"/>
                </a:ext>
              </a:extLst>
            </p:cNvPr>
            <p:cNvGrpSpPr/>
            <p:nvPr/>
          </p:nvGrpSpPr>
          <p:grpSpPr>
            <a:xfrm>
              <a:off x="2945653" y="5644617"/>
              <a:ext cx="5548992" cy="430442"/>
              <a:chOff x="3012028" y="5644617"/>
              <a:chExt cx="5548992" cy="43044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78CD259D-D0BD-4FA4-5BFD-E0FD0F307BC9}"/>
                  </a:ext>
                </a:extLst>
              </p:cNvPr>
              <p:cNvGrpSpPr/>
              <p:nvPr/>
            </p:nvGrpSpPr>
            <p:grpSpPr>
              <a:xfrm>
                <a:off x="3012028" y="5644617"/>
                <a:ext cx="1502051" cy="420135"/>
                <a:chOff x="6452963" y="5607309"/>
                <a:chExt cx="1502051" cy="420135"/>
              </a:xfrm>
            </p:grpSpPr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2548985A-03A3-AE5C-ED7B-9D4D1F076E66}"/>
                    </a:ext>
                  </a:extLst>
                </p:cNvPr>
                <p:cNvSpPr/>
                <p:nvPr/>
              </p:nvSpPr>
              <p:spPr>
                <a:xfrm>
                  <a:off x="6452963" y="5686586"/>
                  <a:ext cx="180000" cy="179999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3371832-0A9B-71EC-46E1-0407EEA86ACE}"/>
                    </a:ext>
                  </a:extLst>
                </p:cNvPr>
                <p:cNvSpPr txBox="1"/>
                <p:nvPr/>
              </p:nvSpPr>
              <p:spPr>
                <a:xfrm>
                  <a:off x="6631320" y="5607309"/>
                  <a:ext cx="1323694" cy="4201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Unchanged</a:t>
                  </a:r>
                  <a:endParaRPr lang="en-CA" sz="800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317C0DCC-4E98-A296-E2DE-6CB4E2F14FAC}"/>
                  </a:ext>
                </a:extLst>
              </p:cNvPr>
              <p:cNvGrpSpPr/>
              <p:nvPr/>
            </p:nvGrpSpPr>
            <p:grpSpPr>
              <a:xfrm>
                <a:off x="4642228" y="5654922"/>
                <a:ext cx="1091336" cy="420137"/>
                <a:chOff x="4464501" y="5617614"/>
                <a:chExt cx="1091336" cy="420137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8AC90B40-A782-0139-C4BE-39FD4BC82C98}"/>
                    </a:ext>
                  </a:extLst>
                </p:cNvPr>
                <p:cNvSpPr/>
                <p:nvPr/>
              </p:nvSpPr>
              <p:spPr>
                <a:xfrm>
                  <a:off x="4464501" y="5696891"/>
                  <a:ext cx="179999" cy="179999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0B3911A-191F-6E70-FA23-5F85B43A3719}"/>
                    </a:ext>
                  </a:extLst>
                </p:cNvPr>
                <p:cNvSpPr txBox="1"/>
                <p:nvPr/>
              </p:nvSpPr>
              <p:spPr>
                <a:xfrm>
                  <a:off x="4642852" y="5617614"/>
                  <a:ext cx="912985" cy="420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Added</a:t>
                  </a:r>
                  <a:endParaRPr lang="en-CA" sz="700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7A3DF75-8CC4-5EB9-98AC-5AEEC11DEB71}"/>
                  </a:ext>
                </a:extLst>
              </p:cNvPr>
              <p:cNvGrpSpPr/>
              <p:nvPr/>
            </p:nvGrpSpPr>
            <p:grpSpPr>
              <a:xfrm>
                <a:off x="5683141" y="5654922"/>
                <a:ext cx="1273130" cy="420134"/>
                <a:chOff x="4464499" y="5617614"/>
                <a:chExt cx="1273130" cy="420134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2E0963BB-554D-D0F7-E174-8C8293E01A74}"/>
                    </a:ext>
                  </a:extLst>
                </p:cNvPr>
                <p:cNvSpPr/>
                <p:nvPr/>
              </p:nvSpPr>
              <p:spPr>
                <a:xfrm>
                  <a:off x="4464499" y="5696891"/>
                  <a:ext cx="180000" cy="180001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3E9267E-8328-C130-90BA-DDB4AC8D31BF}"/>
                    </a:ext>
                  </a:extLst>
                </p:cNvPr>
                <p:cNvSpPr txBox="1"/>
                <p:nvPr/>
              </p:nvSpPr>
              <p:spPr>
                <a:xfrm>
                  <a:off x="4642854" y="5617614"/>
                  <a:ext cx="1094775" cy="420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Modified</a:t>
                  </a:r>
                  <a:endParaRPr lang="en-CA" sz="700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0325A01-DAF1-9C62-D01D-DD06E17D147F}"/>
                  </a:ext>
                </a:extLst>
              </p:cNvPr>
              <p:cNvGrpSpPr/>
              <p:nvPr/>
            </p:nvGrpSpPr>
            <p:grpSpPr>
              <a:xfrm>
                <a:off x="6926032" y="5654922"/>
                <a:ext cx="1634988" cy="420135"/>
                <a:chOff x="6360215" y="5666356"/>
                <a:chExt cx="1634988" cy="420135"/>
              </a:xfrm>
            </p:grpSpPr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DBB7917-DE90-D1B4-32B0-B39E7276D33F}"/>
                    </a:ext>
                  </a:extLst>
                </p:cNvPr>
                <p:cNvSpPr txBox="1"/>
                <p:nvPr/>
              </p:nvSpPr>
              <p:spPr>
                <a:xfrm>
                  <a:off x="6540217" y="5666356"/>
                  <a:ext cx="1454986" cy="4201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Concatenate</a:t>
                  </a:r>
                  <a:endParaRPr lang="en-CA" sz="700" dirty="0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CE0EB9ED-1A87-5867-E171-4A0F90235480}"/>
                    </a:ext>
                  </a:extLst>
                </p:cNvPr>
                <p:cNvSpPr/>
                <p:nvPr/>
              </p:nvSpPr>
              <p:spPr>
                <a:xfrm>
                  <a:off x="6360215" y="5724283"/>
                  <a:ext cx="180000" cy="179999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/>
                    <a:t>c</a:t>
                  </a:r>
                  <a:endParaRPr lang="en-CA" sz="700" dirty="0"/>
                </a:p>
              </p:txBody>
            </p:sp>
          </p:grp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B52C5F8-B68C-325B-5E3D-C06D752B4261}"/>
                </a:ext>
              </a:extLst>
            </p:cNvPr>
            <p:cNvCxnSpPr>
              <a:cxnSpLocks/>
              <a:stCxn id="81" idx="3"/>
              <a:endCxn id="113" idx="2"/>
            </p:cNvCxnSpPr>
            <p:nvPr/>
          </p:nvCxnSpPr>
          <p:spPr>
            <a:xfrm>
              <a:off x="2909219" y="4116963"/>
              <a:ext cx="291723" cy="39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74FCE25E-11B1-9851-C5D2-880938BCA589}"/>
              </a:ext>
            </a:extLst>
          </p:cNvPr>
          <p:cNvSpPr/>
          <p:nvPr/>
        </p:nvSpPr>
        <p:spPr>
          <a:xfrm>
            <a:off x="1469605" y="2084319"/>
            <a:ext cx="531088" cy="6070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/>
              <a:t>NV-Math</a:t>
            </a:r>
            <a:endParaRPr lang="en-CA" sz="300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47BBFF6-CD85-FE28-32BA-FCA9126D976F}"/>
              </a:ext>
            </a:extLst>
          </p:cNvPr>
          <p:cNvSpPr/>
          <p:nvPr/>
        </p:nvSpPr>
        <p:spPr>
          <a:xfrm>
            <a:off x="2373516" y="2073141"/>
            <a:ext cx="531088" cy="6070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/>
              <a:t>NV-Math</a:t>
            </a:r>
            <a:endParaRPr lang="en-CA" sz="300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5052682-F41C-6018-B780-151B288A733A}"/>
              </a:ext>
            </a:extLst>
          </p:cNvPr>
          <p:cNvSpPr/>
          <p:nvPr/>
        </p:nvSpPr>
        <p:spPr>
          <a:xfrm>
            <a:off x="1515576" y="4430987"/>
            <a:ext cx="531088" cy="6070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/>
              <a:t>NV-Math</a:t>
            </a:r>
            <a:endParaRPr lang="en-CA" sz="300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2FF16B9-D20D-5050-C314-A4E63BB2FBFE}"/>
              </a:ext>
            </a:extLst>
          </p:cNvPr>
          <p:cNvSpPr/>
          <p:nvPr/>
        </p:nvSpPr>
        <p:spPr>
          <a:xfrm>
            <a:off x="2536032" y="4419809"/>
            <a:ext cx="531088" cy="6070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/>
              <a:t>NV-Math</a:t>
            </a:r>
            <a:endParaRPr lang="en-CA" sz="30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09E893-C4DF-47F1-8878-FBDDC360E8DE}"/>
              </a:ext>
            </a:extLst>
          </p:cNvPr>
          <p:cNvGrpSpPr/>
          <p:nvPr/>
        </p:nvGrpSpPr>
        <p:grpSpPr>
          <a:xfrm>
            <a:off x="-1" y="5927464"/>
            <a:ext cx="11136184" cy="806129"/>
            <a:chOff x="-1" y="5927464"/>
            <a:chExt cx="11136184" cy="8061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757B53-48BC-9D40-2FB0-2D4463C29923}"/>
                </a:ext>
              </a:extLst>
            </p:cNvPr>
            <p:cNvSpPr txBox="1"/>
            <p:nvPr/>
          </p:nvSpPr>
          <p:spPr>
            <a:xfrm>
              <a:off x="-1" y="5927464"/>
              <a:ext cx="371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dirty="0"/>
                <a:t>Shift entire codebase to </a:t>
              </a:r>
              <a:r>
                <a:rPr lang="en-CA" dirty="0" err="1"/>
                <a:t>nvmath</a:t>
              </a:r>
              <a:endParaRPr lang="en-CA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713C2E-378D-27D0-D2AF-C32ACEF7A8CE}"/>
                </a:ext>
              </a:extLst>
            </p:cNvPr>
            <p:cNvSpPr txBox="1"/>
            <p:nvPr/>
          </p:nvSpPr>
          <p:spPr>
            <a:xfrm>
              <a:off x="7248658" y="5927464"/>
              <a:ext cx="38875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dirty="0"/>
                <a:t>Merge modules to reduce I/O ops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DC189FA-D7D4-52AF-2FA4-D584FF734777}"/>
                </a:ext>
              </a:extLst>
            </p:cNvPr>
            <p:cNvSpPr txBox="1"/>
            <p:nvPr/>
          </p:nvSpPr>
          <p:spPr>
            <a:xfrm>
              <a:off x="4026897" y="5927464"/>
              <a:ext cx="2910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800" kern="1200" dirty="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+mn-ea"/>
                  <a:cs typeface="+mn-cs"/>
                </a:rPr>
                <a:t>Increase GPU utilization</a:t>
              </a:r>
              <a:endParaRPr lang="en-CA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180C45A-1B58-9445-1391-0F99BFC976D2}"/>
                </a:ext>
              </a:extLst>
            </p:cNvPr>
            <p:cNvSpPr txBox="1"/>
            <p:nvPr/>
          </p:nvSpPr>
          <p:spPr>
            <a:xfrm>
              <a:off x="2530154" y="6364261"/>
              <a:ext cx="26364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Aptos" panose="020B0004020202020204" pitchFamily="34" charset="0"/>
                </a:rPr>
                <a:t>Fine tune SR with STR</a:t>
              </a:r>
              <a:endParaRPr lang="en-CA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77D9DA-9E31-F08D-E72B-7F2B2BB4C8D4}"/>
                </a:ext>
              </a:extLst>
            </p:cNvPr>
            <p:cNvSpPr txBox="1"/>
            <p:nvPr/>
          </p:nvSpPr>
          <p:spPr>
            <a:xfrm>
              <a:off x="5591320" y="6364261"/>
              <a:ext cx="3120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Test </a:t>
              </a:r>
              <a:r>
                <a:rPr lang="en-CA" dirty="0"/>
                <a:t>Lanczos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820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49A9-44D4-92BC-4B45-29BAB8356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indent="-320040"/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J. Chen, H. Yu, J. Ma, B. Li, and X. Xue, “Text Gestalt: Stroke-Aware Scene Text Image Super-resolution,” </a:t>
            </a:r>
            <a:r>
              <a:rPr lang="en-CA" sz="1600" b="0" i="1" strike="noStrike" dirty="0">
                <a:effectLst/>
                <a:latin typeface="Aptos" panose="020B0004020202020204" pitchFamily="34" charset="0"/>
              </a:rPr>
              <a:t>Proc. AAAI 	Conf. </a:t>
            </a:r>
            <a:r>
              <a:rPr lang="en-CA" sz="1600" b="0" i="1" strike="noStrike" dirty="0" err="1">
                <a:effectLst/>
                <a:latin typeface="Aptos" panose="020B0004020202020204" pitchFamily="34" charset="0"/>
              </a:rPr>
              <a:t>Artif</a:t>
            </a:r>
            <a:r>
              <a:rPr lang="en-CA" sz="1600" b="0" i="1" strike="noStrike" dirty="0">
                <a:effectLst/>
                <a:latin typeface="Aptos" panose="020B0004020202020204" pitchFamily="34" charset="0"/>
              </a:rPr>
              <a:t>. </a:t>
            </a:r>
            <a:r>
              <a:rPr lang="en-CA" sz="1600" b="0" i="1" strike="noStrike" dirty="0" err="1">
                <a:effectLst/>
                <a:latin typeface="Aptos" panose="020B0004020202020204" pitchFamily="34" charset="0"/>
              </a:rPr>
              <a:t>Intell</a:t>
            </a:r>
            <a:r>
              <a:rPr lang="en-CA" sz="1600" b="0" i="1" strike="noStrike" dirty="0">
                <a:effectLst/>
                <a:latin typeface="Aptos" panose="020B0004020202020204" pitchFamily="34" charset="0"/>
              </a:rPr>
              <a:t>.</a:t>
            </a:r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, vol. 36, no. 1, Art. no. 1, Jun. 2022, </a:t>
            </a:r>
            <a:r>
              <a:rPr lang="en-CA" sz="1600" b="0" i="0" strike="noStrike" dirty="0" err="1">
                <a:effectLst/>
                <a:latin typeface="Aptos" panose="020B0004020202020204" pitchFamily="34" charset="0"/>
              </a:rPr>
              <a:t>doi</a:t>
            </a:r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: 10.1609/aaai.v36i1.19904.</a:t>
            </a:r>
          </a:p>
          <a:p>
            <a:pPr indent="-320040"/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C.-C. Hsu, C.-M. Lee, and Y.-S. Chou, “DRCT: Saving Image Super-Resolution away from Information Bottleneck,” in 	</a:t>
            </a:r>
            <a:r>
              <a:rPr lang="en-CA" sz="1600" b="0" i="1" strike="noStrike" dirty="0">
                <a:effectLst/>
                <a:latin typeface="Aptos" panose="020B0004020202020204" pitchFamily="34" charset="0"/>
              </a:rPr>
              <a:t>2024 IEEE/CVF Conference on Computer Vision and Pattern Recognition Workshops (CVPRW)</a:t>
            </a:r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, Jun. 2024, 	pp. 6133–6142. </a:t>
            </a:r>
            <a:r>
              <a:rPr lang="en-CA" sz="1600" b="0" i="0" strike="noStrike" dirty="0" err="1">
                <a:effectLst/>
                <a:latin typeface="Aptos" panose="020B0004020202020204" pitchFamily="34" charset="0"/>
              </a:rPr>
              <a:t>doi</a:t>
            </a:r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: 10.1109/CVPRW63382.2024.00618.</a:t>
            </a:r>
          </a:p>
          <a:p>
            <a:pPr indent="-320040"/>
            <a:r>
              <a:rPr lang="en-US" sz="1600" b="0" i="0" strike="noStrike" dirty="0">
                <a:effectLst/>
                <a:latin typeface="Aptos" panose="020B0004020202020204" pitchFamily="34" charset="0"/>
              </a:rPr>
              <a:t>Y. Du </a:t>
            </a:r>
            <a:r>
              <a:rPr lang="en-US" sz="1600" b="0" i="1" strike="noStrike" dirty="0">
                <a:effectLst/>
                <a:latin typeface="Aptos" panose="020B0004020202020204" pitchFamily="34" charset="0"/>
              </a:rPr>
              <a:t>et al.</a:t>
            </a:r>
            <a:r>
              <a:rPr lang="en-US" sz="1600" b="0" i="0" strike="noStrike" dirty="0">
                <a:effectLst/>
                <a:latin typeface="Aptos" panose="020B0004020202020204" pitchFamily="34" charset="0"/>
              </a:rPr>
              <a:t>, “SVTR: Scene Text Recognition with a Single Visual Model,” </a:t>
            </a:r>
            <a:r>
              <a:rPr lang="en-US" sz="1600" b="0" i="0" strike="noStrike" dirty="0" err="1">
                <a:effectLst/>
                <a:latin typeface="Aptos" panose="020B0004020202020204" pitchFamily="34" charset="0"/>
              </a:rPr>
              <a:t>arXiv</a:t>
            </a:r>
            <a:r>
              <a:rPr lang="en-US" sz="1600" b="0" i="0" strike="noStrike" dirty="0">
                <a:effectLst/>
                <a:latin typeface="Aptos" panose="020B0004020202020204" pitchFamily="34" charset="0"/>
              </a:rPr>
              <a:t>, 2022. </a:t>
            </a:r>
          </a:p>
          <a:p>
            <a:pPr indent="-320040"/>
            <a:r>
              <a:rPr lang="en-US" sz="1600" dirty="0">
                <a:latin typeface="Aptos" panose="020B0004020202020204" pitchFamily="34" charset="0"/>
              </a:rPr>
              <a:t>	</a:t>
            </a:r>
            <a:r>
              <a:rPr lang="en-US" sz="1600" b="0" i="0" strike="noStrike" dirty="0" err="1">
                <a:effectLst/>
                <a:latin typeface="Aptos" panose="020B0004020202020204" pitchFamily="34" charset="0"/>
              </a:rPr>
              <a:t>doi</a:t>
            </a:r>
            <a:r>
              <a:rPr lang="en-US" sz="1600" b="0" i="0" strike="noStrike" dirty="0">
                <a:effectLst/>
                <a:latin typeface="Aptos" panose="020B0004020202020204" pitchFamily="34" charset="0"/>
              </a:rPr>
              <a:t>: 10.48550/ARXIV.2205.00159.</a:t>
            </a:r>
          </a:p>
          <a:p>
            <a:pPr indent="-320040"/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D. Bautista and R. Atienza, “Scene Text Recognition with Permuted Autoregressive Sequence Models,” Jul. 14, 2022, 	</a:t>
            </a:r>
            <a:r>
              <a:rPr lang="en-CA" sz="1600" b="0" i="1" strike="noStrike" dirty="0" err="1">
                <a:effectLst/>
                <a:latin typeface="Aptos" panose="020B0004020202020204" pitchFamily="34" charset="0"/>
              </a:rPr>
              <a:t>arXiv</a:t>
            </a:r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: arXiv:2207.06966. </a:t>
            </a:r>
            <a:r>
              <a:rPr lang="en-CA" sz="1600" b="0" i="0" strike="noStrike" dirty="0" err="1">
                <a:effectLst/>
                <a:latin typeface="Aptos" panose="020B0004020202020204" pitchFamily="34" charset="0"/>
              </a:rPr>
              <a:t>doi</a:t>
            </a:r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: 10.48550/arXiv.2207.06966.</a:t>
            </a:r>
          </a:p>
          <a:p>
            <a:pPr indent="-320040"/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M. Koshkina and J. H. Elder, “A General Framework for Jersey Number Recognition in Sports Video,” 2024, </a:t>
            </a:r>
            <a:r>
              <a:rPr lang="en-CA" sz="1600" b="0" i="1" strike="noStrike" dirty="0" err="1">
                <a:effectLst/>
                <a:latin typeface="Aptos" panose="020B0004020202020204" pitchFamily="34" charset="0"/>
              </a:rPr>
              <a:t>arXiv</a:t>
            </a:r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. </a:t>
            </a:r>
            <a:r>
              <a:rPr lang="en-CA" sz="1600" b="0" i="0" strike="noStrike" dirty="0" err="1">
                <a:effectLst/>
                <a:latin typeface="Aptos" panose="020B0004020202020204" pitchFamily="34" charset="0"/>
              </a:rPr>
              <a:t>doi</a:t>
            </a:r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: 	10.48550/ARXIV.2405.13896.</a:t>
            </a:r>
          </a:p>
          <a:p>
            <a:pPr>
              <a:buNone/>
            </a:pPr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“PP-OCRv4</a:t>
            </a:r>
            <a:r>
              <a:rPr lang="ja-JP" altLang="en-US" sz="1600" b="0" i="0" strike="noStrike" dirty="0">
                <a:effectLst/>
                <a:latin typeface="Aptos" panose="020B0004020202020204" pitchFamily="34" charset="0"/>
              </a:rPr>
              <a:t>技术报告 </a:t>
            </a:r>
            <a:r>
              <a:rPr lang="en-US" altLang="ja-JP" sz="1600" b="0" i="0" strike="noStrike" dirty="0">
                <a:effectLst/>
                <a:latin typeface="Aptos" panose="020B0004020202020204" pitchFamily="34" charset="0"/>
              </a:rPr>
              <a:t>- </a:t>
            </a:r>
            <a:r>
              <a:rPr lang="en-CA" sz="1600" b="0" i="0" strike="noStrike" dirty="0" err="1">
                <a:effectLst/>
                <a:latin typeface="Aptos" panose="020B0004020202020204" pitchFamily="34" charset="0"/>
              </a:rPr>
              <a:t>PaddleOCR</a:t>
            </a:r>
            <a:r>
              <a:rPr lang="en-CA" sz="1600" b="0" i="0" strike="noStrike" dirty="0">
                <a:effectLst/>
                <a:latin typeface="Aptos" panose="020B0004020202020204" pitchFamily="34" charset="0"/>
              </a:rPr>
              <a:t> Documentation.” Accessed: Feb. 27, 2025. [Online]. Available: 	https://paddlepaddle.github.io/PaddleOCR/main/en/ppocr/blog/PP-OCRv4_introduction.html</a:t>
            </a:r>
          </a:p>
          <a:p>
            <a:pPr>
              <a:buNone/>
            </a:pPr>
            <a:r>
              <a:rPr lang="en-CA" sz="1600" dirty="0"/>
              <a:t>S. </a:t>
            </a:r>
            <a:r>
              <a:rPr lang="en-CA" sz="1600" dirty="0" err="1"/>
              <a:t>Karpiński</a:t>
            </a:r>
            <a:r>
              <a:rPr lang="en-CA" sz="1600" dirty="0"/>
              <a:t>, “Fusing </a:t>
            </a:r>
            <a:r>
              <a:rPr lang="en-CA" sz="1600" dirty="0" err="1"/>
              <a:t>epilog</a:t>
            </a:r>
            <a:r>
              <a:rPr lang="en-CA" sz="1600" dirty="0"/>
              <a:t> operations with matrix multiplication using </a:t>
            </a:r>
            <a:r>
              <a:rPr lang="en-CA" sz="1600" dirty="0" err="1"/>
              <a:t>nvmath</a:t>
            </a:r>
            <a:r>
              <a:rPr lang="en-CA" sz="1600" dirty="0"/>
              <a:t>-python,” NVIDIA Technical Blog, 	https://developer.nvidia.com/blog/fusing-epilog-operations-with-matrix-multiplication-using-nvmath-	python/ (accessed Mar. 31, 2025).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0BCDCE-5387-4506-75D6-559C022B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18248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1C4A6-A188-9625-F95B-7BCDC51D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</a:t>
            </a:r>
            <a:r>
              <a:rPr lang="en-US" dirty="0" err="1"/>
              <a:t>RandAug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C09E5-D7F7-1153-7E11-67C8D4E7E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2" y="2165393"/>
            <a:ext cx="5510728" cy="2527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AB4B4-1F14-C765-8412-D18E0A127B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75" t="6311" r="1919"/>
          <a:stretch/>
        </p:blipFill>
        <p:spPr>
          <a:xfrm>
            <a:off x="6451599" y="2165393"/>
            <a:ext cx="4038601" cy="252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6EFAC-FB72-1CF9-D5F7-0E8CAE073426}"/>
              </a:ext>
            </a:extLst>
          </p:cNvPr>
          <p:cNvSpPr txBox="1"/>
          <p:nvPr/>
        </p:nvSpPr>
        <p:spPr>
          <a:xfrm>
            <a:off x="0" y="6519446"/>
            <a:ext cx="11010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>
                <a:effectLst/>
              </a:rPr>
              <a:t>E. D. </a:t>
            </a:r>
            <a:r>
              <a:rPr lang="en-CA" sz="800" dirty="0" err="1">
                <a:effectLst/>
              </a:rPr>
              <a:t>Cubuk</a:t>
            </a:r>
            <a:r>
              <a:rPr lang="en-CA" sz="800" dirty="0">
                <a:effectLst/>
              </a:rPr>
              <a:t>, B. </a:t>
            </a:r>
            <a:r>
              <a:rPr lang="en-CA" sz="800" dirty="0" err="1">
                <a:effectLst/>
              </a:rPr>
              <a:t>Zoph</a:t>
            </a:r>
            <a:r>
              <a:rPr lang="en-CA" sz="800" dirty="0">
                <a:effectLst/>
              </a:rPr>
              <a:t>, J. </a:t>
            </a:r>
            <a:r>
              <a:rPr lang="en-CA" sz="800" dirty="0" err="1">
                <a:effectLst/>
              </a:rPr>
              <a:t>Shlens</a:t>
            </a:r>
            <a:r>
              <a:rPr lang="en-CA" sz="800" dirty="0">
                <a:effectLst/>
              </a:rPr>
              <a:t>, and Q. V. Le, “</a:t>
            </a:r>
            <a:r>
              <a:rPr lang="en-CA" sz="800" dirty="0" err="1">
                <a:effectLst/>
              </a:rPr>
              <a:t>Randaugment</a:t>
            </a:r>
            <a:r>
              <a:rPr lang="en-CA" sz="800" dirty="0">
                <a:effectLst/>
              </a:rPr>
              <a:t>: Practical Automated Data Augmentation with a reduced search space,” </a:t>
            </a:r>
            <a:r>
              <a:rPr lang="en-CA" sz="800" i="1" dirty="0">
                <a:effectLst/>
              </a:rPr>
              <a:t>2020 IEEE/CVF Conference on Computer Vision and Pattern Recognition Workshops (CVPRW)</a:t>
            </a:r>
            <a:r>
              <a:rPr lang="en-CA" sz="800" dirty="0">
                <a:effectLst/>
              </a:rPr>
              <a:t>, Jun. 2020. doi:10.1109/cvprw50498.2020.00359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71E43-C7B8-A460-F4BF-46BBDC6063AC}"/>
              </a:ext>
            </a:extLst>
          </p:cNvPr>
          <p:cNvSpPr txBox="1"/>
          <p:nvPr/>
        </p:nvSpPr>
        <p:spPr>
          <a:xfrm>
            <a:off x="4744710" y="4635456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CA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Cubuk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21204D-4D00-E06F-23D5-D3B426A3CD6E}"/>
              </a:ext>
            </a:extLst>
          </p:cNvPr>
          <p:cNvSpPr txBox="1"/>
          <p:nvPr/>
        </p:nvSpPr>
        <p:spPr>
          <a:xfrm>
            <a:off x="9380209" y="4635456"/>
            <a:ext cx="1231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[Ho </a:t>
            </a:r>
            <a:r>
              <a:rPr lang="en-CA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31F677-DAA4-F8DC-BAF8-52A922B84439}"/>
              </a:ext>
            </a:extLst>
          </p:cNvPr>
          <p:cNvSpPr txBox="1"/>
          <p:nvPr/>
        </p:nvSpPr>
        <p:spPr>
          <a:xfrm>
            <a:off x="0" y="6359603"/>
            <a:ext cx="8813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D. Ho, E. Liang, I. Stoica, P. </a:t>
            </a:r>
            <a:r>
              <a:rPr lang="en-US" sz="800" dirty="0" err="1"/>
              <a:t>Abbeel</a:t>
            </a:r>
            <a:r>
              <a:rPr lang="en-US" sz="800" dirty="0"/>
              <a:t>, and X. Chen, ‘Population Based Augmentation: Efficient learning of augmentation policy schedules’, </a:t>
            </a:r>
            <a:r>
              <a:rPr lang="en-US" sz="800" i="1" dirty="0" err="1"/>
              <a:t>arXiv</a:t>
            </a:r>
            <a:r>
              <a:rPr lang="en-US" sz="800" i="1" dirty="0"/>
              <a:t> [cs.CV]</a:t>
            </a:r>
            <a:r>
              <a:rPr lang="en-US" sz="800" dirty="0"/>
              <a:t>, 14-May-2019.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203391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00DCF-0359-D3B7-1877-5A93187D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Lanczos Interpolation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A21AF-F021-BA55-1DB7-B8671DC2E896}"/>
              </a:ext>
            </a:extLst>
          </p:cNvPr>
          <p:cNvSpPr txBox="1"/>
          <p:nvPr/>
        </p:nvSpPr>
        <p:spPr>
          <a:xfrm>
            <a:off x="9253454" y="6386764"/>
            <a:ext cx="1174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[Mazzoli, 2022]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50A608-D45C-91D1-2DC6-9A1E8CF67252}"/>
              </a:ext>
            </a:extLst>
          </p:cNvPr>
          <p:cNvSpPr txBox="1"/>
          <p:nvPr/>
        </p:nvSpPr>
        <p:spPr>
          <a:xfrm>
            <a:off x="0" y="6652128"/>
            <a:ext cx="53467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F. Mazzoli, “</a:t>
            </a:r>
            <a:r>
              <a:rPr lang="en-US" sz="800" dirty="0" err="1"/>
              <a:t>Lánczos</a:t>
            </a:r>
            <a:r>
              <a:rPr lang="en-US" sz="800" dirty="0"/>
              <a:t> interpolation explained,” mazzo.li, https://mazzo.li/posts/lanczos.html (accessed Mar. 31, 2025)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E05CEE-83E2-D664-BDA5-DC9014E5CA3B}"/>
              </a:ext>
            </a:extLst>
          </p:cNvPr>
          <p:cNvGrpSpPr/>
          <p:nvPr/>
        </p:nvGrpSpPr>
        <p:grpSpPr>
          <a:xfrm>
            <a:off x="989272" y="1379789"/>
            <a:ext cx="9323372" cy="5057775"/>
            <a:chOff x="989272" y="1379789"/>
            <a:chExt cx="9323372" cy="5057775"/>
          </a:xfrm>
        </p:grpSpPr>
        <p:pic>
          <p:nvPicPr>
            <p:cNvPr id="9" name="Picture 8" descr="A close up of a black text&#10;&#10;AI-generated content may be incorrect.">
              <a:extLst>
                <a:ext uri="{FF2B5EF4-FFF2-40B4-BE49-F238E27FC236}">
                  <a16:creationId xmlns:a16="http://schemas.microsoft.com/office/drawing/2014/main" id="{9CDA3E83-5038-CA89-997B-F08F3E2CF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50" y="3580064"/>
              <a:ext cx="2857500" cy="285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 descr="A close up of a text&#10;&#10;AI-generated content may be incorrect.">
              <a:extLst>
                <a:ext uri="{FF2B5EF4-FFF2-40B4-BE49-F238E27FC236}">
                  <a16:creationId xmlns:a16="http://schemas.microsoft.com/office/drawing/2014/main" id="{754663B2-04FA-86D0-5DC5-18C365A5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147" y="3580064"/>
              <a:ext cx="2857500" cy="285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close up of a text&#10;&#10;AI-generated content may be incorrect.">
              <a:extLst>
                <a:ext uri="{FF2B5EF4-FFF2-40B4-BE49-F238E27FC236}">
                  <a16:creationId xmlns:a16="http://schemas.microsoft.com/office/drawing/2014/main" id="{62C0A841-3E35-3B77-C690-AF7A2D8AF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144" y="3580064"/>
              <a:ext cx="2857500" cy="285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B669A-AF9C-E389-F550-11ED13627C14}"/>
                </a:ext>
              </a:extLst>
            </p:cNvPr>
            <p:cNvSpPr txBox="1"/>
            <p:nvPr/>
          </p:nvSpPr>
          <p:spPr>
            <a:xfrm>
              <a:off x="989272" y="3265236"/>
              <a:ext cx="1015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Nearest</a:t>
              </a:r>
              <a:endParaRPr lang="en-CA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AC8E8D-9316-44C8-10AC-79D677B1069B}"/>
                </a:ext>
              </a:extLst>
            </p:cNvPr>
            <p:cNvSpPr txBox="1"/>
            <p:nvPr/>
          </p:nvSpPr>
          <p:spPr>
            <a:xfrm>
              <a:off x="4166428" y="3288116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Bilinear</a:t>
              </a:r>
              <a:endParaRPr lang="en-CA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AB6865-1482-102D-79AA-9556D12691C0}"/>
                </a:ext>
              </a:extLst>
            </p:cNvPr>
            <p:cNvSpPr txBox="1"/>
            <p:nvPr/>
          </p:nvSpPr>
          <p:spPr>
            <a:xfrm>
              <a:off x="7353544" y="3276448"/>
              <a:ext cx="1046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Lanczos</a:t>
              </a:r>
              <a:endParaRPr lang="en-CA" b="1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B15811-DE42-3962-34B4-EEBDD3F78086}"/>
                </a:ext>
              </a:extLst>
            </p:cNvPr>
            <p:cNvGrpSpPr/>
            <p:nvPr/>
          </p:nvGrpSpPr>
          <p:grpSpPr>
            <a:xfrm>
              <a:off x="4264147" y="1379789"/>
              <a:ext cx="2890409" cy="1924317"/>
              <a:chOff x="4264147" y="1379789"/>
              <a:chExt cx="2890409" cy="1924317"/>
            </a:xfrm>
          </p:grpSpPr>
          <p:pic>
            <p:nvPicPr>
              <p:cNvPr id="7" name="Picture 6" descr="A graph of a function&#10;&#10;AI-generated content may be incorrect.">
                <a:extLst>
                  <a:ext uri="{FF2B5EF4-FFF2-40B4-BE49-F238E27FC236}">
                    <a16:creationId xmlns:a16="http://schemas.microsoft.com/office/drawing/2014/main" id="{5166BB30-ACE1-9735-9276-85D6515E3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88"/>
              <a:stretch/>
            </p:blipFill>
            <p:spPr>
              <a:xfrm>
                <a:off x="4264147" y="1379789"/>
                <a:ext cx="2857500" cy="19243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5C2E67A-C43C-A37F-7A48-726F3B19027A}"/>
                      </a:ext>
                    </a:extLst>
                  </p:cNvPr>
                  <p:cNvSpPr txBox="1"/>
                  <p:nvPr/>
                </p:nvSpPr>
                <p:spPr>
                  <a:xfrm>
                    <a:off x="6397747" y="1391339"/>
                    <a:ext cx="75680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5C2E67A-C43C-A37F-7A48-726F3B1902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7747" y="1391339"/>
                    <a:ext cx="75680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5685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2BA1E3-4EEE-2894-E62A-0E9EAE0B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SoccerNet</a:t>
            </a:r>
            <a:r>
              <a:rPr lang="en-CA" dirty="0"/>
              <a:t> Pipeline: Original Pipeline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1CB8F01D-69D1-EE2B-55D5-0F07EEFB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92" y="2854896"/>
            <a:ext cx="9041810" cy="17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3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61075-F518-BC14-E392-DD0A4DE02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8AD3B2-4B92-F7C6-42F2-B5F6C7BAB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evaluated whether other more recent off-the-shelf OCR models can outperform chosen STR,</a:t>
            </a:r>
            <a:r>
              <a:rPr lang="en-US" i="1" dirty="0"/>
              <a:t> </a:t>
            </a:r>
            <a:r>
              <a:rPr lang="en-US" b="1" i="1" dirty="0" err="1"/>
              <a:t>PARSeq</a:t>
            </a:r>
            <a:r>
              <a:rPr lang="en-US" dirty="0"/>
              <a:t>.</a:t>
            </a:r>
            <a:endParaRPr lang="en-CA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Models Tested</a:t>
            </a:r>
            <a:r>
              <a:rPr lang="en-CA" dirty="0"/>
              <a:t>:</a:t>
            </a:r>
          </a:p>
          <a:p>
            <a:pPr marL="1062882" lvl="2" indent="-342900"/>
            <a:r>
              <a:rPr lang="en-CA" dirty="0"/>
              <a:t>PP-OCR-v4-rec</a:t>
            </a:r>
            <a:endParaRPr lang="en-US" dirty="0"/>
          </a:p>
          <a:p>
            <a:pPr marL="1062882" lvl="2" indent="-342900"/>
            <a:r>
              <a:rPr lang="en-CA" dirty="0"/>
              <a:t>SVTR-TINY</a:t>
            </a:r>
          </a:p>
          <a:p>
            <a:pPr marL="342900" lvl="1" indent="-342900"/>
            <a:r>
              <a:rPr lang="en-CA" b="1" dirty="0"/>
              <a:t>Result</a:t>
            </a:r>
            <a:r>
              <a:rPr lang="en-CA" dirty="0"/>
              <a:t>:</a:t>
            </a:r>
          </a:p>
          <a:p>
            <a:pPr marL="1062882" lvl="2" indent="-342900"/>
            <a:r>
              <a:rPr lang="en-US" dirty="0"/>
              <a:t>Performance and generalization fell short on the test dataset</a:t>
            </a:r>
          </a:p>
          <a:p>
            <a:pPr marL="1062882" lvl="2" indent="-342900"/>
            <a:r>
              <a:rPr lang="en-CA" dirty="0"/>
              <a:t>Neither model outperformed </a:t>
            </a:r>
            <a:r>
              <a:rPr lang="en-CA" b="1" dirty="0" err="1"/>
              <a:t>PARSeq</a:t>
            </a:r>
            <a:endParaRPr lang="en-CA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E38F83-9191-FAB0-6053-A24F342F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Improving Accuracy: </a:t>
            </a:r>
            <a:r>
              <a:rPr lang="en-CA" dirty="0" err="1"/>
              <a:t>SceneTextRecog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5328E1-7411-CCEA-C4AF-ED9AD30B3E25}"/>
              </a:ext>
            </a:extLst>
          </p:cNvPr>
          <p:cNvSpPr txBox="1"/>
          <p:nvPr/>
        </p:nvSpPr>
        <p:spPr>
          <a:xfrm>
            <a:off x="1162050" y="431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6C23B-6D94-53BC-90AF-2FBF97A8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84" y="1"/>
            <a:ext cx="3716077" cy="700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17DD59-4CBF-3AFB-4ECC-A8B597968E2D}"/>
              </a:ext>
            </a:extLst>
          </p:cNvPr>
          <p:cNvSpPr/>
          <p:nvPr/>
        </p:nvSpPr>
        <p:spPr>
          <a:xfrm>
            <a:off x="9311269" y="173621"/>
            <a:ext cx="670241" cy="474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90F73-88E1-2468-F6E1-851E310AB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553" y="4800600"/>
            <a:ext cx="6876688" cy="187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3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ACDD8-6387-ECE0-760E-B0B8E5AE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Blur</a:t>
            </a:r>
            <a:endParaRPr lang="en-CA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AE373F-5A32-F48B-8B63-34470979BEF9}"/>
              </a:ext>
            </a:extLst>
          </p:cNvPr>
          <p:cNvGrpSpPr/>
          <p:nvPr/>
        </p:nvGrpSpPr>
        <p:grpSpPr>
          <a:xfrm>
            <a:off x="587442" y="2784280"/>
            <a:ext cx="729178" cy="2153045"/>
            <a:chOff x="587442" y="2784280"/>
            <a:chExt cx="729178" cy="215304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A14BFE0-6A57-38A0-A224-9227114DA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42" y="2784280"/>
              <a:ext cx="729178" cy="184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C4B524-46C6-1B21-749D-9F1E2B854515}"/>
                    </a:ext>
                  </a:extLst>
                </p:cNvPr>
                <p:cNvSpPr txBox="1"/>
                <p:nvPr/>
              </p:nvSpPr>
              <p:spPr>
                <a:xfrm>
                  <a:off x="804747" y="4629548"/>
                  <a:ext cx="2945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C4B524-46C6-1B21-749D-9F1E2B854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747" y="4629548"/>
                  <a:ext cx="29456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B75507-D188-F445-A02A-E1712C956545}"/>
              </a:ext>
            </a:extLst>
          </p:cNvPr>
          <p:cNvGrpSpPr/>
          <p:nvPr/>
        </p:nvGrpSpPr>
        <p:grpSpPr>
          <a:xfrm>
            <a:off x="2438088" y="2609120"/>
            <a:ext cx="1861215" cy="2304631"/>
            <a:chOff x="2667991" y="4239480"/>
            <a:chExt cx="1861215" cy="23046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6E5DAE-7D62-E6A0-4458-4633EB27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10" y="4435804"/>
              <a:ext cx="729178" cy="18452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C2A074-ADCC-DEC4-2746-DFDF66F01D9E}"/>
                    </a:ext>
                  </a:extLst>
                </p:cNvPr>
                <p:cNvSpPr txBox="1"/>
                <p:nvPr/>
              </p:nvSpPr>
              <p:spPr>
                <a:xfrm>
                  <a:off x="2667991" y="6267112"/>
                  <a:ext cx="186121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Shuffle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oMath>
                    </m:oMathPara>
                  </a14:m>
                  <a:endParaRPr lang="en-CA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C2A074-ADCC-DEC4-2746-DFDF66F01D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991" y="6267112"/>
                  <a:ext cx="1861215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00A56F-B17E-55E1-DA7E-F012C94286E7}"/>
                </a:ext>
              </a:extLst>
            </p:cNvPr>
            <p:cNvSpPr txBox="1"/>
            <p:nvPr/>
          </p:nvSpPr>
          <p:spPr>
            <a:xfrm>
              <a:off x="2979817" y="4239480"/>
              <a:ext cx="1237564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GlassBlur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436E0-44D0-613D-973D-B0B215789EED}"/>
              </a:ext>
            </a:extLst>
          </p:cNvPr>
          <p:cNvGrpSpPr/>
          <p:nvPr/>
        </p:nvGrpSpPr>
        <p:grpSpPr>
          <a:xfrm>
            <a:off x="1193979" y="2578713"/>
            <a:ext cx="1626507" cy="2345912"/>
            <a:chOff x="1570727" y="1091061"/>
            <a:chExt cx="1626507" cy="23459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FF7CB0-78D9-B4DA-D17D-15060173549B}"/>
                </a:ext>
              </a:extLst>
            </p:cNvPr>
            <p:cNvGrpSpPr/>
            <p:nvPr/>
          </p:nvGrpSpPr>
          <p:grpSpPr>
            <a:xfrm>
              <a:off x="1892756" y="1304151"/>
              <a:ext cx="982448" cy="2132822"/>
              <a:chOff x="1854656" y="1475039"/>
              <a:chExt cx="982448" cy="2132822"/>
            </a:xfrm>
          </p:grpSpPr>
          <p:pic>
            <p:nvPicPr>
              <p:cNvPr id="1027" name="Picture 3">
                <a:extLst>
                  <a:ext uri="{FF2B5EF4-FFF2-40B4-BE49-F238E27FC236}">
                    <a16:creationId xmlns:a16="http://schemas.microsoft.com/office/drawing/2014/main" id="{C9DE2566-34AA-DD90-5FF6-D45AB17297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292" y="1475039"/>
                <a:ext cx="729178" cy="1845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E041B53-220D-5A48-A783-3E00A118B864}"/>
                      </a:ext>
                    </a:extLst>
                  </p:cNvPr>
                  <p:cNvSpPr txBox="1"/>
                  <p:nvPr/>
                </p:nvSpPr>
                <p:spPr>
                  <a:xfrm>
                    <a:off x="1854656" y="3330862"/>
                    <a:ext cx="98244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oMath>
                      </m:oMathPara>
                    </a14:m>
                    <a:endParaRPr lang="en-CA" sz="12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E041B53-220D-5A48-A783-3E00A118B8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4656" y="3330862"/>
                    <a:ext cx="98244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20FDEC-867F-C15A-8268-306BA5CE9723}"/>
                </a:ext>
              </a:extLst>
            </p:cNvPr>
            <p:cNvSpPr txBox="1"/>
            <p:nvPr/>
          </p:nvSpPr>
          <p:spPr>
            <a:xfrm>
              <a:off x="1570727" y="1091061"/>
              <a:ext cx="1626507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GaussianBlur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AA36F8-0A8B-3404-EB63-A54261788F10}"/>
              </a:ext>
            </a:extLst>
          </p:cNvPr>
          <p:cNvGrpSpPr/>
          <p:nvPr/>
        </p:nvGrpSpPr>
        <p:grpSpPr>
          <a:xfrm>
            <a:off x="4071633" y="2603080"/>
            <a:ext cx="2327367" cy="3031718"/>
            <a:chOff x="4114075" y="1071248"/>
            <a:chExt cx="2327367" cy="30317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38AB83-C7B0-355C-48FA-9F0B613327D6}"/>
                </a:ext>
              </a:extLst>
            </p:cNvPr>
            <p:cNvGrpSpPr/>
            <p:nvPr/>
          </p:nvGrpSpPr>
          <p:grpSpPr>
            <a:xfrm>
              <a:off x="4114075" y="1304151"/>
              <a:ext cx="2327367" cy="2798815"/>
              <a:chOff x="3757168" y="1475039"/>
              <a:chExt cx="2327367" cy="27988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0259AAD-9EAD-F1C2-BAFD-65FBCC321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7830" y="1475039"/>
                <a:ext cx="729178" cy="18452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431455C-17EA-4775-49EA-E1864232284B}"/>
                      </a:ext>
                    </a:extLst>
                  </p:cNvPr>
                  <p:cNvSpPr txBox="1"/>
                  <p:nvPr/>
                </p:nvSpPr>
                <p:spPr>
                  <a:xfrm>
                    <a:off x="3757168" y="3304421"/>
                    <a:ext cx="2327367" cy="9694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1,  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&amp;0,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𝑒𝑙𝑠𝑒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CA" sz="1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CA" sz="12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431455C-17EA-4775-49EA-E18642322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7168" y="3304421"/>
                    <a:ext cx="2327367" cy="9694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927" t="-90566" b="-13584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CDC989-1AA9-B685-93F7-AF230C0EF964}"/>
                </a:ext>
              </a:extLst>
            </p:cNvPr>
            <p:cNvSpPr txBox="1"/>
            <p:nvPr/>
          </p:nvSpPr>
          <p:spPr>
            <a:xfrm>
              <a:off x="4446072" y="1071248"/>
              <a:ext cx="1626507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DefocusBlur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6C6ADA-DFA3-AACF-2077-E0726EC7DDA8}"/>
              </a:ext>
            </a:extLst>
          </p:cNvPr>
          <p:cNvGrpSpPr/>
          <p:nvPr/>
        </p:nvGrpSpPr>
        <p:grpSpPr>
          <a:xfrm>
            <a:off x="7697686" y="2603080"/>
            <a:ext cx="3294074" cy="3219444"/>
            <a:chOff x="8054790" y="1071248"/>
            <a:chExt cx="3294074" cy="321944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5DE453-7203-1932-AA52-8CAC8D3FF346}"/>
                </a:ext>
              </a:extLst>
            </p:cNvPr>
            <p:cNvGrpSpPr/>
            <p:nvPr/>
          </p:nvGrpSpPr>
          <p:grpSpPr>
            <a:xfrm>
              <a:off x="8054790" y="1293000"/>
              <a:ext cx="3294074" cy="2997692"/>
              <a:chOff x="6580844" y="1463887"/>
              <a:chExt cx="3294074" cy="299769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FC33D48-0B24-613E-1DF5-0640B52D7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7513" y="1463887"/>
                <a:ext cx="729178" cy="18452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062E3C5C-F8EF-E30B-636B-8CCC8916A393}"/>
                      </a:ext>
                    </a:extLst>
                  </p:cNvPr>
                  <p:cNvSpPr txBox="1"/>
                  <p:nvPr/>
                </p:nvSpPr>
                <p:spPr>
                  <a:xfrm>
                    <a:off x="6580844" y="3320305"/>
                    <a:ext cx="3294074" cy="11412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oMath>
                      </m:oMathPara>
                    </a14:m>
                    <a:endParaRPr lang="en-US" sz="1200" b="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𝑢𝑐𝑜𝑠</m:t>
                                                      </m:r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𝑣𝑠𝑖𝑛</m:t>
                                                      </m:r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&amp;0,                                             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𝑒𝑙𝑠𝑒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sz="1200" b="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062E3C5C-F8EF-E30B-636B-8CCC8916A3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0844" y="3320305"/>
                    <a:ext cx="3294074" cy="114127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45421D-0998-CCDA-58A5-BB11AE98F1C4}"/>
                </a:ext>
              </a:extLst>
            </p:cNvPr>
            <p:cNvSpPr txBox="1"/>
            <p:nvPr/>
          </p:nvSpPr>
          <p:spPr>
            <a:xfrm>
              <a:off x="8902794" y="1071248"/>
              <a:ext cx="1626507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MotionBlur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5FB537-1923-65F1-97BC-BCEF230DC310}"/>
              </a:ext>
            </a:extLst>
          </p:cNvPr>
          <p:cNvGrpSpPr/>
          <p:nvPr/>
        </p:nvGrpSpPr>
        <p:grpSpPr>
          <a:xfrm>
            <a:off x="6379953" y="2603080"/>
            <a:ext cx="1237564" cy="2557245"/>
            <a:chOff x="6679425" y="4239480"/>
            <a:chExt cx="1237564" cy="255724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641A0D8-9546-E6AC-83AC-61CE15990B9D}"/>
                </a:ext>
              </a:extLst>
            </p:cNvPr>
            <p:cNvGrpSpPr/>
            <p:nvPr/>
          </p:nvGrpSpPr>
          <p:grpSpPr>
            <a:xfrm>
              <a:off x="6679425" y="4239480"/>
              <a:ext cx="1237564" cy="2069839"/>
              <a:chOff x="6679425" y="4239480"/>
              <a:chExt cx="1237564" cy="206983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DEFAC16-9493-8A1B-DE9D-8DFFE7AFE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3618" y="4464052"/>
                <a:ext cx="729178" cy="1845267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8A98B-E0BC-D634-A9EE-11534B848BC3}"/>
                  </a:ext>
                </a:extLst>
              </p:cNvPr>
              <p:cNvSpPr txBox="1"/>
              <p:nvPr/>
            </p:nvSpPr>
            <p:spPr>
              <a:xfrm>
                <a:off x="6679425" y="4239480"/>
                <a:ext cx="1237564" cy="276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425"/>
                  </a:lnSpc>
                </a:pPr>
                <a:r>
                  <a:rPr lang="en-CA" sz="1500" b="0" dirty="0" err="1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ZoomBlur</a:t>
                </a:r>
                <a:endParaRPr lang="en-CA" sz="15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04F4A0B-D661-3F3B-7230-9A0CEC1DDD07}"/>
                    </a:ext>
                  </a:extLst>
                </p:cNvPr>
                <p:cNvSpPr txBox="1"/>
                <p:nvPr/>
              </p:nvSpPr>
              <p:spPr>
                <a:xfrm>
                  <a:off x="6679425" y="6322556"/>
                  <a:ext cx="1200393" cy="4741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a14:m>
                  <a:r>
                    <a:rPr lang="en-CA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04F4A0B-D661-3F3B-7230-9A0CEC1DD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425" y="6322556"/>
                  <a:ext cx="1200393" cy="47416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3AA6E71-94E2-CA5A-7B50-09EFB792E0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55905" y="0"/>
            <a:ext cx="3828790" cy="721477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1E1EA38D-16C2-C145-292B-B417650810F3}"/>
              </a:ext>
            </a:extLst>
          </p:cNvPr>
          <p:cNvSpPr/>
          <p:nvPr/>
        </p:nvSpPr>
        <p:spPr>
          <a:xfrm>
            <a:off x="9344723" y="162046"/>
            <a:ext cx="1385012" cy="559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8598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92141-DB80-75B7-737A-2DE66523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5BA0E-D449-85F5-D58B-DBF1B8C5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Noise</a:t>
            </a:r>
            <a:endParaRPr lang="en-CA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20D8D3-6A8F-C78C-BB03-6613572A7FCA}"/>
              </a:ext>
            </a:extLst>
          </p:cNvPr>
          <p:cNvGrpSpPr/>
          <p:nvPr/>
        </p:nvGrpSpPr>
        <p:grpSpPr>
          <a:xfrm>
            <a:off x="587442" y="2784280"/>
            <a:ext cx="729178" cy="2153045"/>
            <a:chOff x="587442" y="2784280"/>
            <a:chExt cx="729178" cy="215304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83A639-E6B2-142A-2F58-7673586F3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42" y="2784280"/>
              <a:ext cx="729178" cy="184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7826C9-2518-C626-10F5-1DA48DAD958A}"/>
                    </a:ext>
                  </a:extLst>
                </p:cNvPr>
                <p:cNvSpPr txBox="1"/>
                <p:nvPr/>
              </p:nvSpPr>
              <p:spPr>
                <a:xfrm>
                  <a:off x="804747" y="4629548"/>
                  <a:ext cx="2945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7826C9-2518-C626-10F5-1DA48DAD9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747" y="4629548"/>
                  <a:ext cx="29456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559BE4-CCE4-358D-C8FF-287AC488A0D8}"/>
              </a:ext>
            </a:extLst>
          </p:cNvPr>
          <p:cNvGrpSpPr/>
          <p:nvPr/>
        </p:nvGrpSpPr>
        <p:grpSpPr>
          <a:xfrm>
            <a:off x="1742269" y="2579363"/>
            <a:ext cx="1626507" cy="2357962"/>
            <a:chOff x="1823047" y="1174871"/>
            <a:chExt cx="1626507" cy="2357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4A5FE5-C133-1FAD-EDD3-5EAB431D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712" y="1379789"/>
              <a:ext cx="729178" cy="18452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2DFAF20-EF9A-77EA-329D-B9769DBB74E9}"/>
                    </a:ext>
                  </a:extLst>
                </p:cNvPr>
                <p:cNvSpPr txBox="1"/>
                <p:nvPr/>
              </p:nvSpPr>
              <p:spPr>
                <a:xfrm>
                  <a:off x="1876830" y="3225056"/>
                  <a:ext cx="15189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2DFAF20-EF9A-77EA-329D-B9769DBB74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830" y="3225056"/>
                  <a:ext cx="1518942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FD8010-133B-F85B-2607-6F730BFB9867}"/>
                </a:ext>
              </a:extLst>
            </p:cNvPr>
            <p:cNvSpPr txBox="1"/>
            <p:nvPr/>
          </p:nvSpPr>
          <p:spPr>
            <a:xfrm>
              <a:off x="1823047" y="1174871"/>
              <a:ext cx="1626507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GaussianNoise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92D6D6-FC39-5E65-E2D0-13B722A6ACFD}"/>
              </a:ext>
            </a:extLst>
          </p:cNvPr>
          <p:cNvGrpSpPr/>
          <p:nvPr/>
        </p:nvGrpSpPr>
        <p:grpSpPr>
          <a:xfrm>
            <a:off x="3629146" y="2579363"/>
            <a:ext cx="1888337" cy="2357962"/>
            <a:chOff x="5516418" y="1174871"/>
            <a:chExt cx="1888337" cy="235796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91A44B3-3FEE-EBAD-E960-ABFA1A6A5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379788"/>
              <a:ext cx="729178" cy="18452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BD5F79-F6BC-7F1E-B652-F136B9C744BC}"/>
                    </a:ext>
                  </a:extLst>
                </p:cNvPr>
                <p:cNvSpPr txBox="1"/>
                <p:nvPr/>
              </p:nvSpPr>
              <p:spPr>
                <a:xfrm>
                  <a:off x="5516418" y="3225056"/>
                  <a:ext cx="188833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𝑃𝑜𝑖𝑠𝑠𝑖𝑜𝑛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BD5F79-F6BC-7F1E-B652-F136B9C74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418" y="3225056"/>
                  <a:ext cx="188833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6DDEF8-BDDA-3F61-BEBA-7C00FE101CC9}"/>
                </a:ext>
              </a:extLst>
            </p:cNvPr>
            <p:cNvSpPr txBox="1"/>
            <p:nvPr/>
          </p:nvSpPr>
          <p:spPr>
            <a:xfrm>
              <a:off x="5647334" y="1174871"/>
              <a:ext cx="1626507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ShotNoise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BAD085-DD7D-2D14-83CA-4706DF1FAE9B}"/>
              </a:ext>
            </a:extLst>
          </p:cNvPr>
          <p:cNvGrpSpPr/>
          <p:nvPr/>
        </p:nvGrpSpPr>
        <p:grpSpPr>
          <a:xfrm>
            <a:off x="5777853" y="2579364"/>
            <a:ext cx="1985544" cy="2357961"/>
            <a:chOff x="5467755" y="2579363"/>
            <a:chExt cx="1985544" cy="235796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42DEF51-DFE0-594E-27C8-EDFE081A1A42}"/>
                </a:ext>
              </a:extLst>
            </p:cNvPr>
            <p:cNvGrpSpPr/>
            <p:nvPr/>
          </p:nvGrpSpPr>
          <p:grpSpPr>
            <a:xfrm>
              <a:off x="5647273" y="2579363"/>
              <a:ext cx="1626507" cy="2050186"/>
              <a:chOff x="5362288" y="2579363"/>
              <a:chExt cx="1626507" cy="2050186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DC7C3DE-6571-64B8-692F-129B0966A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0953" y="2784280"/>
                <a:ext cx="729179" cy="1845269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A806F2-AE9B-DD4B-1BA7-953B56754561}"/>
                  </a:ext>
                </a:extLst>
              </p:cNvPr>
              <p:cNvSpPr txBox="1"/>
              <p:nvPr/>
            </p:nvSpPr>
            <p:spPr>
              <a:xfrm>
                <a:off x="5362288" y="2579363"/>
                <a:ext cx="1626507" cy="276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425"/>
                  </a:lnSpc>
                </a:pPr>
                <a:r>
                  <a:rPr lang="en-CA" sz="1500" b="0" dirty="0" err="1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ImpulseNoise</a:t>
                </a:r>
                <a:endParaRPr lang="en-CA" sz="15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78C076-3A48-E863-2396-D2305E512F88}"/>
                    </a:ext>
                  </a:extLst>
                </p:cNvPr>
                <p:cNvSpPr txBox="1"/>
                <p:nvPr/>
              </p:nvSpPr>
              <p:spPr>
                <a:xfrm>
                  <a:off x="5467755" y="4629547"/>
                  <a:ext cx="198554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𝑆𝑎𝑙𝑡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𝑃𝑒𝑝𝑝𝑒𝑟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78C076-3A48-E863-2396-D2305E512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755" y="4629547"/>
                  <a:ext cx="1985544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ECEA2C-F2C7-A12E-3C3E-B7435C32386A}"/>
              </a:ext>
            </a:extLst>
          </p:cNvPr>
          <p:cNvGrpSpPr/>
          <p:nvPr/>
        </p:nvGrpSpPr>
        <p:grpSpPr>
          <a:xfrm>
            <a:off x="8023768" y="2579364"/>
            <a:ext cx="1723036" cy="2357960"/>
            <a:chOff x="7815424" y="2579363"/>
            <a:chExt cx="1723036" cy="23579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9A4372D-0428-BE94-E2A3-033191427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2352" y="2784278"/>
              <a:ext cx="729179" cy="18452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BF208BF-4952-9B62-C885-1D3B8DD21EF2}"/>
                    </a:ext>
                  </a:extLst>
                </p:cNvPr>
                <p:cNvSpPr txBox="1"/>
                <p:nvPr/>
              </p:nvSpPr>
              <p:spPr>
                <a:xfrm>
                  <a:off x="7815424" y="4629546"/>
                  <a:ext cx="17230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BF208BF-4952-9B62-C885-1D3B8DD2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5424" y="4629546"/>
                  <a:ext cx="1723036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E3C76F-FBD8-C100-FF64-29B4E70D5347}"/>
                </a:ext>
              </a:extLst>
            </p:cNvPr>
            <p:cNvSpPr txBox="1"/>
            <p:nvPr/>
          </p:nvSpPr>
          <p:spPr>
            <a:xfrm>
              <a:off x="7863687" y="2579363"/>
              <a:ext cx="1626507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SpeckleNoise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DB86E36-05A1-9A0F-4F43-CFD6D6AD35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5905" y="0"/>
            <a:ext cx="3828790" cy="72147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9191F24-F0A1-9E91-506D-3ED18419AD95}"/>
              </a:ext>
            </a:extLst>
          </p:cNvPr>
          <p:cNvSpPr/>
          <p:nvPr/>
        </p:nvSpPr>
        <p:spPr>
          <a:xfrm>
            <a:off x="9344722" y="162046"/>
            <a:ext cx="1385013" cy="559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885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9BB8-BDB6-E70E-0A18-B79FFCC39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8EFD8A-06B5-34A8-CC85-20DD888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Weather</a:t>
            </a:r>
            <a:endParaRPr lang="en-CA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A6F1B0-6136-4AEE-F134-E32A6AF0F203}"/>
              </a:ext>
            </a:extLst>
          </p:cNvPr>
          <p:cNvGrpSpPr/>
          <p:nvPr/>
        </p:nvGrpSpPr>
        <p:grpSpPr>
          <a:xfrm>
            <a:off x="587442" y="2784280"/>
            <a:ext cx="729178" cy="2153045"/>
            <a:chOff x="587442" y="2784280"/>
            <a:chExt cx="729178" cy="215304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C0B03E3-9217-8F24-0038-FEFAF2CBF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42" y="2784280"/>
              <a:ext cx="729178" cy="184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E8096AA-31F7-21AA-7809-E58DFA2074DE}"/>
                    </a:ext>
                  </a:extLst>
                </p:cNvPr>
                <p:cNvSpPr txBox="1"/>
                <p:nvPr/>
              </p:nvSpPr>
              <p:spPr>
                <a:xfrm>
                  <a:off x="804747" y="4629548"/>
                  <a:ext cx="2945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E8096AA-31F7-21AA-7809-E58DFA2074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747" y="4629548"/>
                  <a:ext cx="294568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B7B1D4C-BD86-B1F9-E1DA-4B97EA58FBEE}"/>
              </a:ext>
            </a:extLst>
          </p:cNvPr>
          <p:cNvGrpSpPr/>
          <p:nvPr/>
        </p:nvGrpSpPr>
        <p:grpSpPr>
          <a:xfrm>
            <a:off x="2066141" y="2534684"/>
            <a:ext cx="729178" cy="2103824"/>
            <a:chOff x="2066141" y="2525721"/>
            <a:chExt cx="729178" cy="210382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BA277F-7EA8-9962-F31C-982CF486847D}"/>
                </a:ext>
              </a:extLst>
            </p:cNvPr>
            <p:cNvSpPr txBox="1"/>
            <p:nvPr/>
          </p:nvSpPr>
          <p:spPr>
            <a:xfrm>
              <a:off x="2163022" y="2525721"/>
              <a:ext cx="535415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Fog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3D4BA7-9975-0AB8-8991-D5E7F29F2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141" y="2784278"/>
              <a:ext cx="729178" cy="184526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6519B7-1490-5F15-6FB8-8BAE61AED2FF}"/>
              </a:ext>
            </a:extLst>
          </p:cNvPr>
          <p:cNvGrpSpPr/>
          <p:nvPr/>
        </p:nvGrpSpPr>
        <p:grpSpPr>
          <a:xfrm>
            <a:off x="3637154" y="2534685"/>
            <a:ext cx="729178" cy="2103823"/>
            <a:chOff x="3641721" y="2525721"/>
            <a:chExt cx="729178" cy="21038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97DCCC-69A5-17D3-DAD3-2C5E04A35108}"/>
                </a:ext>
              </a:extLst>
            </p:cNvPr>
            <p:cNvSpPr txBox="1"/>
            <p:nvPr/>
          </p:nvSpPr>
          <p:spPr>
            <a:xfrm>
              <a:off x="3641721" y="2525721"/>
              <a:ext cx="729178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Snow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138F791-46F2-27D1-8DDC-1C1DF6E69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721" y="2784277"/>
              <a:ext cx="729178" cy="1845267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77623B-F12C-CC01-A908-92A67D26FD02}"/>
              </a:ext>
            </a:extLst>
          </p:cNvPr>
          <p:cNvGrpSpPr/>
          <p:nvPr/>
        </p:nvGrpSpPr>
        <p:grpSpPr>
          <a:xfrm>
            <a:off x="5208167" y="2525720"/>
            <a:ext cx="743303" cy="2121752"/>
            <a:chOff x="5314183" y="2525721"/>
            <a:chExt cx="743303" cy="212175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050B936-5B0F-906E-28F7-E8217B2B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183" y="2802206"/>
              <a:ext cx="729178" cy="184526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FCCFC1-DB15-1241-3297-78B9CFCED19D}"/>
                </a:ext>
              </a:extLst>
            </p:cNvPr>
            <p:cNvSpPr txBox="1"/>
            <p:nvPr/>
          </p:nvSpPr>
          <p:spPr>
            <a:xfrm>
              <a:off x="5328308" y="2525721"/>
              <a:ext cx="729178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Frost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319FC7-2D6F-AD4E-5A38-A3E3DBB4299F}"/>
              </a:ext>
            </a:extLst>
          </p:cNvPr>
          <p:cNvGrpSpPr/>
          <p:nvPr/>
        </p:nvGrpSpPr>
        <p:grpSpPr>
          <a:xfrm>
            <a:off x="6793305" y="2525720"/>
            <a:ext cx="729178" cy="2121753"/>
            <a:chOff x="6889763" y="2525719"/>
            <a:chExt cx="729178" cy="212175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44B4FA-DCEE-2B72-E809-3339834229CB}"/>
                </a:ext>
              </a:extLst>
            </p:cNvPr>
            <p:cNvSpPr txBox="1"/>
            <p:nvPr/>
          </p:nvSpPr>
          <p:spPr>
            <a:xfrm>
              <a:off x="6889763" y="2525719"/>
              <a:ext cx="729178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Rain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1ED322-ECA3-26A8-F0BC-F232043C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9763" y="2802205"/>
              <a:ext cx="729178" cy="184526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E5AC50-F706-319C-FD05-3B7531A02A4B}"/>
              </a:ext>
            </a:extLst>
          </p:cNvPr>
          <p:cNvGrpSpPr/>
          <p:nvPr/>
        </p:nvGrpSpPr>
        <p:grpSpPr>
          <a:xfrm>
            <a:off x="8364320" y="2534684"/>
            <a:ext cx="902974" cy="2103824"/>
            <a:chOff x="8364320" y="2525719"/>
            <a:chExt cx="902974" cy="21038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43611E-F846-3796-CE0D-448BA99C53AA}"/>
                </a:ext>
              </a:extLst>
            </p:cNvPr>
            <p:cNvSpPr txBox="1"/>
            <p:nvPr/>
          </p:nvSpPr>
          <p:spPr>
            <a:xfrm>
              <a:off x="8364320" y="2525719"/>
              <a:ext cx="902974" cy="276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CA" sz="15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Shadow</a:t>
              </a:r>
              <a:endParaRPr lang="en-CA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8A30DFC-54D1-9BBC-F284-722B97C1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218" y="2784276"/>
              <a:ext cx="729178" cy="1845267"/>
            </a:xfrm>
            <a:prstGeom prst="rect">
              <a:avLst/>
            </a:prstGeom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561AABEF-9933-A0E2-2184-3651E66764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5905" y="0"/>
            <a:ext cx="3828790" cy="721477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0819FA-4827-8C3F-FEB2-C83C26D9A5CB}"/>
              </a:ext>
            </a:extLst>
          </p:cNvPr>
          <p:cNvSpPr/>
          <p:nvPr/>
        </p:nvSpPr>
        <p:spPr>
          <a:xfrm>
            <a:off x="9355873" y="162046"/>
            <a:ext cx="1373861" cy="559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51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4D0843-6C54-864A-9D93-69642959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Resolution</a:t>
            </a:r>
            <a:endParaRPr lang="en-CA" dirty="0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B5DF2C8-2218-7CFC-0DAA-6C09A7FA53F4}"/>
              </a:ext>
            </a:extLst>
          </p:cNvPr>
          <p:cNvGrpSpPr/>
          <p:nvPr/>
        </p:nvGrpSpPr>
        <p:grpSpPr>
          <a:xfrm>
            <a:off x="690047" y="1379789"/>
            <a:ext cx="9039225" cy="2218928"/>
            <a:chOff x="1173284" y="1508884"/>
            <a:chExt cx="9039225" cy="2218928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93988089-929B-F995-27F7-BE325F5F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284" y="1508884"/>
              <a:ext cx="9039225" cy="1704975"/>
            </a:xfrm>
            <a:prstGeom prst="rect">
              <a:avLst/>
            </a:prstGeom>
          </p:spPr>
        </p:pic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AF0BCB5D-F3F1-A935-BA29-CB8DC077A19D}"/>
                </a:ext>
              </a:extLst>
            </p:cNvPr>
            <p:cNvGrpSpPr/>
            <p:nvPr/>
          </p:nvGrpSpPr>
          <p:grpSpPr>
            <a:xfrm>
              <a:off x="4709048" y="3429000"/>
              <a:ext cx="3267838" cy="298812"/>
              <a:chOff x="5033139" y="3120947"/>
              <a:chExt cx="3267838" cy="2988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FDBE24F3-91E6-68F6-D271-B9DE6F425FE2}"/>
                      </a:ext>
                    </a:extLst>
                  </p:cNvPr>
                  <p:cNvSpPr/>
                  <p:nvPr/>
                </p:nvSpPr>
                <p:spPr>
                  <a:xfrm>
                    <a:off x="5033139" y="3120947"/>
                    <a:ext cx="1587580" cy="2988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Output Size: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35×44</m:t>
                        </m:r>
                      </m:oMath>
                    </a14:m>
                    <a:endParaRPr lang="en-CA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FDBE24F3-91E6-68F6-D271-B9DE6F425F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3139" y="3120947"/>
                    <a:ext cx="1587580" cy="2988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692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FA85A7A7-89EB-17C9-D830-564DA33BB1F3}"/>
                      </a:ext>
                    </a:extLst>
                  </p:cNvPr>
                  <p:cNvSpPr/>
                  <p:nvPr/>
                </p:nvSpPr>
                <p:spPr>
                  <a:xfrm>
                    <a:off x="6713397" y="3120947"/>
                    <a:ext cx="1587580" cy="2988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Input Size: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28×32</m:t>
                        </m:r>
                      </m:oMath>
                    </a14:m>
                    <a:endParaRPr lang="en-CA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FA85A7A7-89EB-17C9-D830-564DA33BB1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3397" y="3120947"/>
                    <a:ext cx="1587580" cy="2988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692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BCA0603-8689-D370-6BA8-79F615AFBD4E}"/>
                </a:ext>
              </a:extLst>
            </p:cNvPr>
            <p:cNvCxnSpPr>
              <a:cxnSpLocks/>
              <a:stCxn id="269" idx="0"/>
            </p:cNvCxnSpPr>
            <p:nvPr/>
          </p:nvCxnSpPr>
          <p:spPr>
            <a:xfrm flipV="1">
              <a:off x="5502838" y="2592729"/>
              <a:ext cx="793790" cy="8362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A78650-B1E7-1936-B384-08CE28F62E63}"/>
                </a:ext>
              </a:extLst>
            </p:cNvPr>
            <p:cNvCxnSpPr>
              <a:cxnSpLocks/>
              <a:stCxn id="270" idx="0"/>
            </p:cNvCxnSpPr>
            <p:nvPr/>
          </p:nvCxnSpPr>
          <p:spPr>
            <a:xfrm flipH="1" flipV="1">
              <a:off x="6493397" y="2592729"/>
              <a:ext cx="689699" cy="8362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D0AC5D8-404E-FB7D-9718-6AD91C69D275}"/>
              </a:ext>
            </a:extLst>
          </p:cNvPr>
          <p:cNvGrpSpPr/>
          <p:nvPr/>
        </p:nvGrpSpPr>
        <p:grpSpPr>
          <a:xfrm>
            <a:off x="175691" y="3987634"/>
            <a:ext cx="10701859" cy="1907262"/>
            <a:chOff x="175691" y="3987634"/>
            <a:chExt cx="10701859" cy="1907262"/>
          </a:xfrm>
        </p:grpSpPr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6471988A-1583-3BB3-C590-DBB27D22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691" y="3987634"/>
              <a:ext cx="10701859" cy="190726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5511FA-930E-6D25-2779-D03608DA0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9104" t="44713" r="24863" b="19944"/>
            <a:stretch/>
          </p:blipFill>
          <p:spPr>
            <a:xfrm>
              <a:off x="7170234" y="4673635"/>
              <a:ext cx="1449660" cy="60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125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045FD-848A-01A7-B238-7A27E35A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B6C-C40B-E142-4B10-4B82F54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Resolution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811B50-8B79-3CF5-75DE-AAC1B121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655" y="1357110"/>
            <a:ext cx="6868484" cy="97168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7D28878-9D03-40E5-EB6B-ED4EA343A083}"/>
              </a:ext>
            </a:extLst>
          </p:cNvPr>
          <p:cNvGrpSpPr/>
          <p:nvPr/>
        </p:nvGrpSpPr>
        <p:grpSpPr>
          <a:xfrm>
            <a:off x="2018549" y="2434880"/>
            <a:ext cx="6868483" cy="4285466"/>
            <a:chOff x="2096608" y="2503355"/>
            <a:chExt cx="6868483" cy="4285466"/>
          </a:xfrm>
        </p:grpSpPr>
        <p:pic>
          <p:nvPicPr>
            <p:cNvPr id="29" name="Picture 28" descr="A diagram of different types of data&#10;&#10;AI-generated content may be incorrect.">
              <a:extLst>
                <a:ext uri="{FF2B5EF4-FFF2-40B4-BE49-F238E27FC236}">
                  <a16:creationId xmlns:a16="http://schemas.microsoft.com/office/drawing/2014/main" id="{D1C264B6-D8E3-7685-77BA-4674C1A0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6608" y="2503355"/>
              <a:ext cx="6868483" cy="40386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5105BBC-D654-C1F4-3DA9-D3BD12B53419}"/>
                </a:ext>
              </a:extLst>
            </p:cNvPr>
            <p:cNvSpPr txBox="1"/>
            <p:nvPr/>
          </p:nvSpPr>
          <p:spPr>
            <a:xfrm>
              <a:off x="7656720" y="6511822"/>
              <a:ext cx="13083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[Hsu </a:t>
              </a:r>
              <a:r>
                <a:rPr lang="en-CA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et. al</a:t>
              </a:r>
              <a:r>
                <a:rPr lang="en-CA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2024]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7B19BBB-C1C8-957A-62EA-D115C098D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85" y="1512"/>
            <a:ext cx="4663439" cy="8317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BFADAA3-3DBD-C09D-3FE7-D05A72C7B3F0}"/>
              </a:ext>
            </a:extLst>
          </p:cNvPr>
          <p:cNvSpPr/>
          <p:nvPr/>
        </p:nvSpPr>
        <p:spPr>
          <a:xfrm>
            <a:off x="8571799" y="137654"/>
            <a:ext cx="1472909" cy="559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311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7005ee-666c-43c0-a1f8-d3c97e7c00b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A85AFA65A10142A6AABDD570F8D102" ma:contentTypeVersion="15" ma:contentTypeDescription="Create a new document." ma:contentTypeScope="" ma:versionID="9a41016a8d91c62a681c106f7a6f540b">
  <xsd:schema xmlns:xsd="http://www.w3.org/2001/XMLSchema" xmlns:xs="http://www.w3.org/2001/XMLSchema" xmlns:p="http://schemas.microsoft.com/office/2006/metadata/properties" xmlns:ns3="24674cee-c0c7-4d4c-b07d-b6d605f8a2df" xmlns:ns4="d77005ee-666c-43c0-a1f8-d3c97e7c00b9" targetNamespace="http://schemas.microsoft.com/office/2006/metadata/properties" ma:root="true" ma:fieldsID="83079759f7fb2d481ed50870b2e454b3" ns3:_="" ns4:_="">
    <xsd:import namespace="24674cee-c0c7-4d4c-b07d-b6d605f8a2df"/>
    <xsd:import namespace="d77005ee-666c-43c0-a1f8-d3c97e7c00b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LengthInSecond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674cee-c0c7-4d4c-b07d-b6d605f8a2d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005ee-666c-43c0-a1f8-d3c97e7c00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CD460C-35CB-4344-B7D5-71BA01E145DE}">
  <ds:schemaRefs>
    <ds:schemaRef ds:uri="d77005ee-666c-43c0-a1f8-d3c97e7c00b9"/>
    <ds:schemaRef ds:uri="24674cee-c0c7-4d4c-b07d-b6d605f8a2df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38F7AE5-DB3A-408C-9286-BD7EF6FC5B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674cee-c0c7-4d4c-b07d-b6d605f8a2df"/>
    <ds:schemaRef ds:uri="d77005ee-666c-43c0-a1f8-d3c97e7c00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EBFCA5-405D-4A1A-B158-8F9370E218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43276</TotalTime>
  <Words>1732</Words>
  <Application>Microsoft Office PowerPoint</Application>
  <PresentationFormat>Widescreen</PresentationFormat>
  <Paragraphs>241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Arial Black</vt:lpstr>
      <vt:lpstr>Cambria Math</vt:lpstr>
      <vt:lpstr>Consolas</vt:lpstr>
      <vt:lpstr>NVIDIA Sans</vt:lpstr>
      <vt:lpstr>Trebuchet MS</vt:lpstr>
      <vt:lpstr>Whitney Book</vt:lpstr>
      <vt:lpstr>Office Theme</vt:lpstr>
      <vt:lpstr>SoccerNet: Jersey Number Recognition Task</vt:lpstr>
      <vt:lpstr>Introduction: Revisiting JNR Problem</vt:lpstr>
      <vt:lpstr>SoccerNet Pipeline: Original Pipeline</vt:lpstr>
      <vt:lpstr>Improving Accuracy: SceneTextRecog</vt:lpstr>
      <vt:lpstr>Data Augmentation: Blur</vt:lpstr>
      <vt:lpstr>Data Augmentation: Noise</vt:lpstr>
      <vt:lpstr>Data Augmentation: Weather</vt:lpstr>
      <vt:lpstr>Super Resolution</vt:lpstr>
      <vt:lpstr>Super Resolution</vt:lpstr>
      <vt:lpstr>Super Resolution</vt:lpstr>
      <vt:lpstr>Super Resolution</vt:lpstr>
      <vt:lpstr>Super Resolution</vt:lpstr>
      <vt:lpstr>Performance Analysis</vt:lpstr>
      <vt:lpstr>GPU Utilization</vt:lpstr>
      <vt:lpstr>Removing HPE</vt:lpstr>
      <vt:lpstr>Further Improvements</vt:lpstr>
      <vt:lpstr>Further Improvements</vt:lpstr>
      <vt:lpstr>Streaming</vt:lpstr>
      <vt:lpstr>Streaming</vt:lpstr>
      <vt:lpstr>Final Result: Challenge Dataset</vt:lpstr>
      <vt:lpstr>Challenges</vt:lpstr>
      <vt:lpstr>LIVE DEMO</vt:lpstr>
      <vt:lpstr> Future Work</vt:lpstr>
      <vt:lpstr>References</vt:lpstr>
      <vt:lpstr>Appendix: RandAug</vt:lpstr>
      <vt:lpstr>Appendix: Lanczos Interpolation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conjugate of nonconvex bivariate piecewise linear-quadratic functions.</dc:title>
  <dc:creator>tanmayak@student.ubc.ca</dc:creator>
  <cp:lastModifiedBy>gchrit@student.ubc.ca</cp:lastModifiedBy>
  <cp:revision>99</cp:revision>
  <dcterms:created xsi:type="dcterms:W3CDTF">2024-04-30T18:12:52Z</dcterms:created>
  <dcterms:modified xsi:type="dcterms:W3CDTF">2025-04-03T20:06:37Z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0x0101002AA85AFA65A10142A6AABDD570F8D102</vt:lpwstr>
  </property>
</Properties>
</file>